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handoutMasterIdLst>
    <p:handoutMasterId r:id="rId45"/>
  </p:handoutMasterIdLst>
  <p:sldIdLst>
    <p:sldId id="256" r:id="rId2"/>
    <p:sldId id="284" r:id="rId3"/>
    <p:sldId id="257" r:id="rId4"/>
    <p:sldId id="287" r:id="rId5"/>
    <p:sldId id="294" r:id="rId6"/>
    <p:sldId id="295" r:id="rId7"/>
    <p:sldId id="296" r:id="rId8"/>
    <p:sldId id="297" r:id="rId9"/>
    <p:sldId id="298" r:id="rId10"/>
    <p:sldId id="299" r:id="rId11"/>
    <p:sldId id="300" r:id="rId12"/>
    <p:sldId id="262" r:id="rId13"/>
    <p:sldId id="269" r:id="rId14"/>
    <p:sldId id="271" r:id="rId15"/>
    <p:sldId id="270" r:id="rId16"/>
    <p:sldId id="258" r:id="rId17"/>
    <p:sldId id="272" r:id="rId18"/>
    <p:sldId id="285" r:id="rId19"/>
    <p:sldId id="286" r:id="rId20"/>
    <p:sldId id="289" r:id="rId21"/>
    <p:sldId id="276" r:id="rId22"/>
    <p:sldId id="275" r:id="rId23"/>
    <p:sldId id="261" r:id="rId24"/>
    <p:sldId id="277" r:id="rId25"/>
    <p:sldId id="273" r:id="rId26"/>
    <p:sldId id="278" r:id="rId27"/>
    <p:sldId id="266" r:id="rId28"/>
    <p:sldId id="267" r:id="rId29"/>
    <p:sldId id="279" r:id="rId30"/>
    <p:sldId id="290" r:id="rId31"/>
    <p:sldId id="291" r:id="rId32"/>
    <p:sldId id="292" r:id="rId33"/>
    <p:sldId id="265" r:id="rId34"/>
    <p:sldId id="274" r:id="rId35"/>
    <p:sldId id="280" r:id="rId36"/>
    <p:sldId id="263" r:id="rId37"/>
    <p:sldId id="259" r:id="rId38"/>
    <p:sldId id="281" r:id="rId39"/>
    <p:sldId id="282" r:id="rId40"/>
    <p:sldId id="264" r:id="rId41"/>
    <p:sldId id="268" r:id="rId42"/>
    <p:sldId id="283" r:id="rId4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31229E"/>
    <a:srgbClr val="122CAE"/>
    <a:srgbClr val="DE54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68165" autoAdjust="0"/>
  </p:normalViewPr>
  <p:slideViewPr>
    <p:cSldViewPr snapToGrid="0">
      <p:cViewPr varScale="1">
        <p:scale>
          <a:sx n="51" d="100"/>
          <a:sy n="51" d="100"/>
        </p:scale>
        <p:origin x="408" y="48"/>
      </p:cViewPr>
      <p:guideLst/>
    </p:cSldViewPr>
  </p:slideViewPr>
  <p:outlineViewPr>
    <p:cViewPr>
      <p:scale>
        <a:sx n="33" d="100"/>
        <a:sy n="33" d="100"/>
      </p:scale>
      <p:origin x="0" y="-240"/>
    </p:cViewPr>
  </p:outlineViewPr>
  <p:notesTextViewPr>
    <p:cViewPr>
      <p:scale>
        <a:sx n="1" d="1"/>
        <a:sy n="1" d="1"/>
      </p:scale>
      <p:origin x="0" y="0"/>
    </p:cViewPr>
  </p:notesTextViewPr>
  <p:sorterViewPr>
    <p:cViewPr>
      <p:scale>
        <a:sx n="100" d="100"/>
        <a:sy n="100" d="100"/>
      </p:scale>
      <p:origin x="0" y="-11611"/>
    </p:cViewPr>
  </p:sorterViewPr>
  <p:notesViewPr>
    <p:cSldViewPr snapToGrid="0">
      <p:cViewPr varScale="1">
        <p:scale>
          <a:sx n="64" d="100"/>
          <a:sy n="64" d="100"/>
        </p:scale>
        <p:origin x="3158" y="8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5BA331-1D36-1619-A2C3-1E8B8A685F3B}"/>
              </a:ext>
            </a:extLst>
          </p:cNvPr>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4BC6DDE6-5FF8-5B4D-0C52-E617D5875997}"/>
              </a:ext>
            </a:extLst>
          </p:cNvPr>
          <p:cNvSpPr>
            <a:spLocks noGrp="1"/>
          </p:cNvSpPr>
          <p:nvPr>
            <p:ph type="dt" sz="quarter" idx="1"/>
          </p:nvPr>
        </p:nvSpPr>
        <p:spPr>
          <a:xfrm>
            <a:off x="3970938" y="1"/>
            <a:ext cx="3037840" cy="466434"/>
          </a:xfrm>
          <a:prstGeom prst="rect">
            <a:avLst/>
          </a:prstGeom>
        </p:spPr>
        <p:txBody>
          <a:bodyPr vert="horz" lIns="93177" tIns="46589" rIns="93177" bIns="46589" rtlCol="0"/>
          <a:lstStyle>
            <a:lvl1pPr algn="r">
              <a:defRPr sz="1200"/>
            </a:lvl1pPr>
          </a:lstStyle>
          <a:p>
            <a:fld id="{4DFF40D3-69C6-43B7-AF67-E47781155588}" type="datetimeFigureOut">
              <a:rPr lang="en-US" smtClean="0"/>
              <a:t>10/25/2025</a:t>
            </a:fld>
            <a:endParaRPr lang="en-US"/>
          </a:p>
        </p:txBody>
      </p:sp>
      <p:sp>
        <p:nvSpPr>
          <p:cNvPr id="4" name="Footer Placeholder 3">
            <a:extLst>
              <a:ext uri="{FF2B5EF4-FFF2-40B4-BE49-F238E27FC236}">
                <a16:creationId xmlns:a16="http://schemas.microsoft.com/office/drawing/2014/main" id="{BE4F042C-D691-54D6-350A-9462F0AEC440}"/>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D259A4-2FAD-3C76-7479-46CF5955243E}"/>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C75E7ED-C161-436A-BA3E-6C4B31BBCB5D}" type="slidenum">
              <a:rPr lang="en-US" smtClean="0"/>
              <a:t>‹#›</a:t>
            </a:fld>
            <a:endParaRPr lang="en-US"/>
          </a:p>
        </p:txBody>
      </p:sp>
    </p:spTree>
    <p:extLst>
      <p:ext uri="{BB962C8B-B14F-4D97-AF65-F5344CB8AC3E}">
        <p14:creationId xmlns:p14="http://schemas.microsoft.com/office/powerpoint/2010/main" val="4739062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09EE795D-7478-4E58-A1B0-3378662D953B}" type="datetimeFigureOut">
              <a:rPr lang="en-US" smtClean="0"/>
              <a:t>10/25/2025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565AF0B-22C4-480D-864F-4470B6AC159F}" type="slidenum">
              <a:rPr lang="en-US" smtClean="0"/>
              <a:t>‹#›</a:t>
            </a:fld>
            <a:endParaRPr lang="en-US"/>
          </a:p>
        </p:txBody>
      </p:sp>
    </p:spTree>
    <p:extLst>
      <p:ext uri="{BB962C8B-B14F-4D97-AF65-F5344CB8AC3E}">
        <p14:creationId xmlns:p14="http://schemas.microsoft.com/office/powerpoint/2010/main" val="541984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Cluny"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n.wikipedia.org/wiki/Scotland"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en.wikipedia.org/wiki/Beadsman#cite_note-4" TargetMode="External"/><Relationship Id="rId4" Type="http://schemas.openxmlformats.org/officeDocument/2006/relationships/hyperlink" Target="https://en.wikipedia.org/wiki/Pewter"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65AF0B-22C4-480D-864F-4470B6AC159F}" type="slidenum">
              <a:rPr lang="en-US" smtClean="0"/>
              <a:t>1</a:t>
            </a:fld>
            <a:endParaRPr lang="en-US"/>
          </a:p>
        </p:txBody>
      </p:sp>
    </p:spTree>
    <p:extLst>
      <p:ext uri="{BB962C8B-B14F-4D97-AF65-F5344CB8AC3E}">
        <p14:creationId xmlns:p14="http://schemas.microsoft.com/office/powerpoint/2010/main" val="3427697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Hail Queen (</a:t>
            </a:r>
            <a:r>
              <a:rPr lang="en-US" sz="1200" b="0" i="1" kern="1200" dirty="0">
                <a:solidFill>
                  <a:schemeClr val="tx1"/>
                </a:solidFill>
                <a:effectLst/>
                <a:latin typeface="+mn-lt"/>
                <a:ea typeface="+mn-ea"/>
                <a:cs typeface="+mn-cs"/>
              </a:rPr>
              <a:t>Salve Regina</a:t>
            </a:r>
            <a:r>
              <a:rPr lang="en-US" sz="1200" b="0" i="0" kern="1200" dirty="0">
                <a:solidFill>
                  <a:schemeClr val="tx1"/>
                </a:solidFill>
                <a:effectLst/>
                <a:latin typeface="+mn-lt"/>
                <a:ea typeface="+mn-ea"/>
                <a:cs typeface="+mn-cs"/>
              </a:rPr>
              <a:t>), sometimes called the Hail Holy Queen. It’s the most commonly recited prayer in praise of Mary after the Hail Mary itself, and was composed at the end of the eleventh century. It generally reads like this (there are several variants):</a:t>
            </a:r>
          </a:p>
          <a:p>
            <a:r>
              <a:rPr lang="en-US" sz="1200" b="0" i="0" kern="1200" dirty="0">
                <a:solidFill>
                  <a:schemeClr val="tx1"/>
                </a:solidFill>
                <a:effectLst/>
                <a:latin typeface="+mn-lt"/>
                <a:ea typeface="+mn-ea"/>
                <a:cs typeface="+mn-cs"/>
              </a:rPr>
              <a:t>“Hail holy Queen, Mother of mercy, our life, our sweetness, and our hope! To thee do we cry, poor banished children of Eve. To thee do we send up our sighs, mourning and weeping in this vale of tears. Turn, then, most gracious advocate, thine eyes of mercy toward us, and after this our exile show unto us the blessed fruit of thy womb, Jesus. O clement, O loving, O sweet Virgin Mary.”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It was set down in largely its current form at the Abbey of </a:t>
            </a:r>
            <a:r>
              <a:rPr lang="en-US" sz="1200" b="0" i="0" u="none" strike="noStrike" kern="1200" dirty="0">
                <a:solidFill>
                  <a:schemeClr val="tx1"/>
                </a:solidFill>
                <a:effectLst/>
                <a:latin typeface="+mn-lt"/>
                <a:ea typeface="+mn-ea"/>
                <a:cs typeface="+mn-cs"/>
                <a:hlinkClick r:id="rId3" tooltip="Cluny"/>
              </a:rPr>
              <a:t>Cluny</a:t>
            </a:r>
            <a:r>
              <a:rPr lang="en-US" sz="1200" b="0" i="0" kern="1200" dirty="0">
                <a:solidFill>
                  <a:schemeClr val="tx1"/>
                </a:solidFill>
                <a:effectLst/>
                <a:latin typeface="+mn-lt"/>
                <a:ea typeface="+mn-ea"/>
                <a:cs typeface="+mn-cs"/>
              </a:rPr>
              <a:t> in the 12th century, where it was used as a processional hymn on Marian feasts and at the end of Compline or night prayer. The Salve Regina is traditionally sung at the end of a priest's funeral Mass. </a:t>
            </a:r>
          </a:p>
          <a:p>
            <a:endParaRPr lang="en-US" dirty="0"/>
          </a:p>
        </p:txBody>
      </p:sp>
      <p:sp>
        <p:nvSpPr>
          <p:cNvPr id="4" name="Slide Number Placeholder 3"/>
          <p:cNvSpPr>
            <a:spLocks noGrp="1"/>
          </p:cNvSpPr>
          <p:nvPr>
            <p:ph type="sldNum" sz="quarter" idx="5"/>
          </p:nvPr>
        </p:nvSpPr>
        <p:spPr/>
        <p:txBody>
          <a:bodyPr/>
          <a:lstStyle/>
          <a:p>
            <a:fld id="{A565AF0B-22C4-480D-864F-4470B6AC159F}" type="slidenum">
              <a:rPr lang="en-US" smtClean="0"/>
              <a:t>10</a:t>
            </a:fld>
            <a:endParaRPr lang="en-US"/>
          </a:p>
        </p:txBody>
      </p:sp>
    </p:spTree>
    <p:extLst>
      <p:ext uri="{BB962C8B-B14F-4D97-AF65-F5344CB8AC3E}">
        <p14:creationId xmlns:p14="http://schemas.microsoft.com/office/powerpoint/2010/main" val="296999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 God, whose only begotten Son...": This opening addresses God the Father, recognizing the sacrifice of Jesus Christ, his Son. </a:t>
            </a:r>
          </a:p>
          <a:p>
            <a:r>
              <a:rPr lang="en-US" dirty="0"/>
              <a:t>The prayer acknowledges that Jesus, "by His life, death, and resurrection, has purchased for us the rewards of eternal life". This reflects the biblical teaching that Christ gave his life to redeem humanity (Matthew 20:28).</a:t>
            </a:r>
          </a:p>
          <a:p>
            <a:r>
              <a:rPr lang="en-US" dirty="0"/>
              <a:t>"...grant, we beseech Thee...": This part of the prayer is a humble and urgent petition for God's grace. The word "beseech" shows a recognition of humanity's need for God's mercy and help, following Christ's teaching to "ask, and it shall be given you" (Matthew 7:7).</a:t>
            </a:r>
          </a:p>
          <a:p>
            <a:r>
              <a:rPr lang="en-US" dirty="0"/>
              <a:t>"...that meditating upon these mysteries...we may both imitate what they contain and obtain what they promise...": This is the core of the petition. It connects the meditation on the rosary's mysteries—the events in the life of Jesus—with a request for practical, virtuous action.</a:t>
            </a:r>
          </a:p>
          <a:p>
            <a:r>
              <a:rPr lang="en-US" dirty="0"/>
              <a:t>Imitate what they contain: This is a prayer to live out the lessons of the mysteries in one's daily life, such as humility from the Joyful Mysteries or perseverance from the Sorrowful Mysteries.</a:t>
            </a:r>
          </a:p>
          <a:p>
            <a:r>
              <a:rPr lang="en-US" dirty="0"/>
              <a:t>Obtain what they promise: This is a request for the ultimate goal of salvation and eternal life that Christ promised to his followers (John 3:36).</a:t>
            </a:r>
          </a:p>
          <a:p>
            <a:r>
              <a:rPr lang="en-US" dirty="0"/>
              <a:t>"...through the same Christ our Lord. Amen": The prayer is concluded by asking for these graces through Christ, as everything is to be asked for in his name (John 14:13). "Amen," meaning "so be it," affirms belief in the prayer just spoken</a:t>
            </a:r>
          </a:p>
        </p:txBody>
      </p:sp>
      <p:sp>
        <p:nvSpPr>
          <p:cNvPr id="4" name="Slide Number Placeholder 3"/>
          <p:cNvSpPr>
            <a:spLocks noGrp="1"/>
          </p:cNvSpPr>
          <p:nvPr>
            <p:ph type="sldNum" sz="quarter" idx="5"/>
          </p:nvPr>
        </p:nvSpPr>
        <p:spPr/>
        <p:txBody>
          <a:bodyPr/>
          <a:lstStyle/>
          <a:p>
            <a:fld id="{A565AF0B-22C4-480D-864F-4470B6AC159F}" type="slidenum">
              <a:rPr lang="en-US" smtClean="0"/>
              <a:t>11</a:t>
            </a:fld>
            <a:endParaRPr lang="en-US"/>
          </a:p>
        </p:txBody>
      </p:sp>
    </p:spTree>
    <p:extLst>
      <p:ext uri="{BB962C8B-B14F-4D97-AF65-F5344CB8AC3E}">
        <p14:creationId xmlns:p14="http://schemas.microsoft.com/office/powerpoint/2010/main" val="1932268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65AF0B-22C4-480D-864F-4470B6AC159F}" type="slidenum">
              <a:rPr lang="en-US" smtClean="0"/>
              <a:t>12</a:t>
            </a:fld>
            <a:endParaRPr lang="en-US"/>
          </a:p>
        </p:txBody>
      </p:sp>
    </p:spTree>
    <p:extLst>
      <p:ext uri="{BB962C8B-B14F-4D97-AF65-F5344CB8AC3E}">
        <p14:creationId xmlns:p14="http://schemas.microsoft.com/office/powerpoint/2010/main" val="1430332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473893"/>
            <a:ext cx="6339840" cy="4639628"/>
          </a:xfrm>
        </p:spPr>
        <p:txBody>
          <a:bodyPr/>
          <a:lstStyle/>
          <a:p>
            <a:r>
              <a:rPr lang="en-US" dirty="0"/>
              <a:t>Beads are among the earliest human ornaments and ostrich eggshell beads in Africa date to 10,000 BC. Over the centuries various cultures have made beads from a variety of material from stone and shells to clay.</a:t>
            </a:r>
          </a:p>
          <a:p>
            <a:endParaRPr lang="en-US" dirty="0"/>
          </a:p>
          <a:p>
            <a:r>
              <a:rPr lang="en-US" dirty="0"/>
              <a:t>The physical "rosary" is not a Christian invention. It was, and is, essentially a tallying device, known in Buddhism, Hinduism and Islam. </a:t>
            </a:r>
          </a:p>
          <a:p>
            <a:endParaRPr lang="en-US" dirty="0"/>
          </a:p>
          <a:p>
            <a:r>
              <a:rPr lang="en-US" dirty="0"/>
              <a:t>It has had the same function in Christianity since antiquity (pebbles, strings, chains).</a:t>
            </a:r>
          </a:p>
          <a:p>
            <a:endParaRPr lang="en-US" dirty="0"/>
          </a:p>
          <a:p>
            <a:r>
              <a:rPr lang="en-US" dirty="0"/>
              <a:t>Although the use of prayer beads grew within other religions, it did not enter Judaism, perhaps because of its association with those religions, and to date Judaism does not normally use prayer beads. Although not used as counting device, many Jews touch the knots on the tzitzits attached to their tallit (prayer shawl) at specific points in their prayers. Also, The Psalter was the prayer book of ancient Judaism. Although specific</a:t>
            </a:r>
          </a:p>
          <a:p>
            <a:r>
              <a:rPr lang="en-US" dirty="0"/>
              <a:t>daily liturgical practice in ancient Judaism is less clear, it is unquestioned and accepted as fact that ancient Jewish spirituality was deeply rooted in the Psalter of the Temple. This was the practice of praying the Psalms. </a:t>
            </a:r>
          </a:p>
          <a:p>
            <a:endParaRPr lang="en-US" dirty="0"/>
          </a:p>
          <a:p>
            <a:r>
              <a:rPr lang="en-US" dirty="0"/>
              <a:t>The practice of praying with beads for Christians is believed to originate with the Desert Fathers in the 3rd and 4th centuries. The carried pebbles in a small bag for counting prayers.</a:t>
            </a:r>
          </a:p>
          <a:p>
            <a:endParaRPr lang="en-US" dirty="0"/>
          </a:p>
          <a:p>
            <a:r>
              <a:rPr lang="en-US" dirty="0"/>
              <a:t>400’s: St Patrick recites the 150 psalms of the Psalter &amp; encouraged the monks to do so. He urged the unlettered to make the Sign of the Cross 100x in the morning and 100x at night.</a:t>
            </a:r>
          </a:p>
          <a:p>
            <a:endParaRPr lang="en-US" dirty="0"/>
          </a:p>
          <a:p>
            <a:r>
              <a:rPr lang="en-US" dirty="0"/>
              <a:t>500’s Ireland: St. Columba &amp; St. Gall urge all the faithful, not just monks, to “pray without ceasing” (I Thess. 5:17). St. Bridgit of Kildare carried a small string of stone beads for her daily prayer, “as was the custom among the hermits.”</a:t>
            </a:r>
          </a:p>
          <a:p>
            <a:endParaRPr lang="en-US" dirty="0"/>
          </a:p>
          <a:p>
            <a:r>
              <a:rPr lang="en-US" dirty="0"/>
              <a:t>The English word bead is from the Anglo-Saxon word ‘</a:t>
            </a:r>
            <a:r>
              <a:rPr lang="en-US" dirty="0" err="1"/>
              <a:t>bede</a:t>
            </a:r>
            <a:r>
              <a:rPr lang="en-US" dirty="0"/>
              <a:t>’ which translates as ‘prayer’. The practice of praying with beads spread throughout Europe and was used in Catholic monasteries. Originally they carried 150 ‘</a:t>
            </a:r>
            <a:r>
              <a:rPr lang="en-US" dirty="0" err="1"/>
              <a:t>bedes</a:t>
            </a:r>
            <a:r>
              <a:rPr lang="en-US" dirty="0"/>
              <a:t>’ to mark 150 Psalms which were recited over each week. </a:t>
            </a:r>
          </a:p>
          <a:p>
            <a:endParaRPr lang="en-US" dirty="0"/>
          </a:p>
          <a:p>
            <a:r>
              <a:rPr lang="en-US" dirty="0"/>
              <a:t>St. Paul of Thebes, for example, used to have a bag with three hundred pebbles and placed one pebble for each of the prayers he said into another, empty bag.</a:t>
            </a:r>
          </a:p>
          <a:p>
            <a:endParaRPr lang="en-US" dirty="0"/>
          </a:p>
        </p:txBody>
      </p:sp>
    </p:spTree>
    <p:extLst>
      <p:ext uri="{BB962C8B-B14F-4D97-AF65-F5344CB8AC3E}">
        <p14:creationId xmlns:p14="http://schemas.microsoft.com/office/powerpoint/2010/main" val="2898278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754063"/>
            <a:ext cx="5575300" cy="3136900"/>
          </a:xfrm>
        </p:spPr>
      </p:sp>
      <p:sp>
        <p:nvSpPr>
          <p:cNvPr id="3" name="Notes Placeholder 2"/>
          <p:cNvSpPr>
            <a:spLocks noGrp="1"/>
          </p:cNvSpPr>
          <p:nvPr>
            <p:ph type="body" idx="1"/>
          </p:nvPr>
        </p:nvSpPr>
        <p:spPr>
          <a:xfrm>
            <a:off x="502921" y="4473892"/>
            <a:ext cx="5966460" cy="4068128"/>
          </a:xfrm>
        </p:spPr>
        <p:txBody>
          <a:bodyPr/>
          <a:lstStyle/>
          <a:p>
            <a:r>
              <a:rPr lang="en-US" dirty="0"/>
              <a:t>In addition to the woolen prayer rope or "</a:t>
            </a:r>
            <a:r>
              <a:rPr lang="en-US" dirty="0" err="1"/>
              <a:t>chotki</a:t>
            </a:r>
            <a:r>
              <a:rPr lang="en-US" dirty="0"/>
              <a:t>" the Slavs devised a leather prayer counter with steps or ladders which was called the "</a:t>
            </a:r>
            <a:r>
              <a:rPr lang="en-US" dirty="0" err="1"/>
              <a:t>vervitsa</a:t>
            </a:r>
            <a:r>
              <a:rPr lang="en-US" dirty="0"/>
              <a:t>" or "step-ladder" (to heaven).  Monks of the East are given the </a:t>
            </a:r>
            <a:r>
              <a:rPr lang="en-US" dirty="0" err="1"/>
              <a:t>chotki</a:t>
            </a:r>
            <a:r>
              <a:rPr lang="en-US" dirty="0"/>
              <a:t> or </a:t>
            </a:r>
            <a:r>
              <a:rPr lang="en-US" dirty="0" err="1"/>
              <a:t>vervitsa</a:t>
            </a:r>
            <a:r>
              <a:rPr lang="en-US" dirty="0"/>
              <a:t> during their monastic profession. They wear them on their left hand as a reminder to "pray always." There are woolen rosaries with 33, 50, 100, 150 and 300 knots made in a similar way to your knotted rosaries. Also there is a  Rosary from Russia which is made up of 109 leather steps that you "climb" with your thumb as you go around saying the Jesus Prayer. It is divided into: 12 steps for the 12 Apostles, 17 steps for the 17 prophets  33 steps for the years Our Lord lived on earth and 38 for the weeks and days Our Lord was in the Virgin Mary's womb. There are nine larger steps signifying the choirs of angels and four triangular sides at the bottom representing the evangelists. </a:t>
            </a:r>
          </a:p>
          <a:p>
            <a:endParaRPr lang="en-US" dirty="0"/>
          </a:p>
          <a:p>
            <a:r>
              <a:rPr lang="en-US" dirty="0"/>
              <a:t>These developed around the same time as R C Rosary and the pebbles became beads on a rope. Larger knots separate the smaller ones every 25 or 10 knots. When it is separated every ten knots, it is to indicate a prostration to the ground every 10 prayers. Arab Orthodox &amp; Eastern Catholics use prayer beads divided every 33 beads. Which is to say; ‘if you’ve seen one set of prayer beads – you’ve seen 1 set of prayer beads’ </a:t>
            </a:r>
          </a:p>
          <a:p>
            <a:endParaRPr lang="en-US" dirty="0"/>
          </a:p>
          <a:p>
            <a:r>
              <a:rPr lang="en-US" dirty="0"/>
              <a:t>251-356 AD ~ EGYPT ~ St. Anthony the Great, founder of Christian monasticism in the East was given credit for bringing the Byzantine Rosary into the church by knotting a woolen cord for the counting of prayers. The prayer rope focuses on the continuous, meditative repeating of a single prayer. He tied 33 knots in the cord.</a:t>
            </a:r>
          </a:p>
          <a:p>
            <a:r>
              <a:rPr lang="en-US" dirty="0"/>
              <a:t> </a:t>
            </a:r>
          </a:p>
        </p:txBody>
      </p:sp>
    </p:spTree>
    <p:extLst>
      <p:ext uri="{BB962C8B-B14F-4D97-AF65-F5344CB8AC3E}">
        <p14:creationId xmlns:p14="http://schemas.microsoft.com/office/powerpoint/2010/main" val="3575029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A565AF0B-22C4-480D-864F-4470B6AC159F}" type="slidenum">
              <a:rPr lang="en-US" smtClean="0"/>
              <a:t>15</a:t>
            </a:fld>
            <a:endParaRPr lang="en-US"/>
          </a:p>
        </p:txBody>
      </p:sp>
    </p:spTree>
    <p:extLst>
      <p:ext uri="{BB962C8B-B14F-4D97-AF65-F5344CB8AC3E}">
        <p14:creationId xmlns:p14="http://schemas.microsoft.com/office/powerpoint/2010/main" val="1291462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8620" y="4473891"/>
            <a:ext cx="6233160" cy="4418649"/>
          </a:xfrm>
        </p:spPr>
        <p:txBody>
          <a:bodyPr/>
          <a:lstStyle/>
          <a:p>
            <a:r>
              <a:rPr lang="en-US" dirty="0"/>
              <a:t>The development of the modern rosary is often attributed to St. Dominic de Guzmán, the founder of the Dominican Order, who lived in the early 13th century. According to tradition. Saint Dominic, seeing that the gravity of people’s sins was hindering the conversion of the </a:t>
            </a:r>
            <a:r>
              <a:rPr lang="en-US" dirty="0" err="1"/>
              <a:t>Albigensians</a:t>
            </a:r>
            <a:r>
              <a:rPr lang="en-US" dirty="0"/>
              <a:t>, withdrew into a forest near Toulouse, where he prayed continuously for three days and three nights. During this time he did nothing but weep and do penances in order to appease the anger of God. Our Lady appeared to him, accompanied by three angels, and she said, “Dear Dominic, do you know which weapon the Blessed Trinity wants to use to reform the world?” “Oh, my Lady,” answered Saint Dominic, “you know far better than I do, because next to your Son Jesus Christ you have always been the chief instrument of our salvation.”</a:t>
            </a:r>
          </a:p>
          <a:p>
            <a:endParaRPr lang="en-US" dirty="0"/>
          </a:p>
          <a:p>
            <a:r>
              <a:rPr lang="en-US" dirty="0"/>
              <a:t>Then our Lady replied, “I want you to know that, in this kind of warfare, the principal weapon has always been the Angelic Psalter, which is the foundation-stone of the New Testament. Therefore, if you want to reach these hardened souls and win them over to God, preach my Psalter.”</a:t>
            </a:r>
          </a:p>
          <a:p>
            <a:endParaRPr lang="en-US" dirty="0"/>
          </a:p>
          <a:p>
            <a:r>
              <a:rPr lang="en-US" dirty="0"/>
              <a:t>So he arose, comforted, and burning with zeal for the conversion of the people in that district, he made straight for the cathedral. At once unseen angels rang the bells to gather the people together, and Saint Dominic began to preach.</a:t>
            </a:r>
          </a:p>
          <a:p>
            <a:endParaRPr lang="en-US" dirty="0"/>
          </a:p>
          <a:p>
            <a:r>
              <a:rPr lang="en-US" dirty="0"/>
              <a:t>Though some historians dispute the historical accuracy of this account, the connection between St. Dominic and the rosary remains an essential part of the Dominican Order's spiritual heritage. It was through the efforts of the Dominicans and other mendicant orders that the rosary began to take its modern form, with a structured series of prayers and meditations centered around the lives of Jesus and Mary.</a:t>
            </a:r>
          </a:p>
          <a:p>
            <a:endParaRPr lang="en-US" dirty="0"/>
          </a:p>
          <a:p>
            <a:endParaRPr lang="en-US" dirty="0"/>
          </a:p>
        </p:txBody>
      </p:sp>
      <p:sp>
        <p:nvSpPr>
          <p:cNvPr id="4" name="Slide Number Placeholder 3"/>
          <p:cNvSpPr>
            <a:spLocks noGrp="1"/>
          </p:cNvSpPr>
          <p:nvPr>
            <p:ph type="sldNum" sz="quarter" idx="5"/>
          </p:nvPr>
        </p:nvSpPr>
        <p:spPr/>
        <p:txBody>
          <a:bodyPr/>
          <a:lstStyle/>
          <a:p>
            <a:fld id="{A565AF0B-22C4-480D-864F-4470B6AC159F}" type="slidenum">
              <a:rPr lang="en-US" smtClean="0"/>
              <a:t>16</a:t>
            </a:fld>
            <a:endParaRPr lang="en-US"/>
          </a:p>
        </p:txBody>
      </p:sp>
    </p:spTree>
    <p:extLst>
      <p:ext uri="{BB962C8B-B14F-4D97-AF65-F5344CB8AC3E}">
        <p14:creationId xmlns:p14="http://schemas.microsoft.com/office/powerpoint/2010/main" val="2118324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4289108"/>
          </a:xfrm>
        </p:spPr>
        <p:txBody>
          <a:bodyPr/>
          <a:lstStyle/>
          <a:p>
            <a:r>
              <a:rPr lang="en-US" dirty="0"/>
              <a:t> The structure of the rosary gradually evolved between the 12th and 15th centuries. Eventually 50 Hail </a:t>
            </a:r>
            <a:r>
              <a:rPr lang="en-US" dirty="0" err="1"/>
              <a:t>Marys</a:t>
            </a:r>
            <a:r>
              <a:rPr lang="en-US" dirty="0"/>
              <a:t> were recited and linked with verses of psalms or other phrases evoking the lives of Jesus and Mary. During this time, this prayer form became known as the rosarium ("rose garden"), actually a common term to designate a collection of similar material, such as an anthology of stories on the same subject or theme.</a:t>
            </a:r>
          </a:p>
          <a:p>
            <a:endParaRPr lang="en-US" sz="1000" dirty="0"/>
          </a:p>
          <a:p>
            <a:r>
              <a:rPr lang="en-US" dirty="0"/>
              <a:t>The Franciscan Crown has variously been called the Franciscan Rosary, the Seraphic Rosary or the Rosary of the Seven Joys of Our Lady. The "Seven Joys" is a devotion that recalls seven joyful episodes in the life of the Blessed Virgin Mary. The practice originated among the Franciscans in early 15th-century Italy. The themes resemble the 12th-century </a:t>
            </a:r>
            <a:r>
              <a:rPr lang="en-US" dirty="0" err="1"/>
              <a:t>Gaudes</a:t>
            </a:r>
            <a:r>
              <a:rPr lang="en-US" dirty="0"/>
              <a:t>, Latin praises that ask Mary to rejoice because God has favored her in various ways.</a:t>
            </a:r>
          </a:p>
          <a:p>
            <a:endParaRPr lang="en-US" sz="1000" dirty="0"/>
          </a:p>
          <a:p>
            <a:r>
              <a:rPr lang="en-US" dirty="0"/>
              <a:t>According to Franciscan tradition, in 1422 an apparition of the Blessed Virgin Mary took place in Assisi, to a Franciscan novice named James. As a child, he had the custom of offering daily the Virgin Mary a crown of roses. When he entered the Friars Minor, he became distressed that he would no longer be able to offer this gift. The Blessed Virgin appeared to him to give him comfort and showed him another daily offering that he might do: to pray every day seven decades of Hail </a:t>
            </a:r>
            <a:r>
              <a:rPr lang="en-US" dirty="0" err="1"/>
              <a:t>Marys</a:t>
            </a:r>
            <a:r>
              <a:rPr lang="en-US" dirty="0"/>
              <a:t>, meditating between each decade on one of the seven joys that she had experienced in her life.</a:t>
            </a:r>
          </a:p>
          <a:p>
            <a:endParaRPr lang="en-US" dirty="0"/>
          </a:p>
          <a:p>
            <a:endParaRPr lang="en-US" dirty="0"/>
          </a:p>
        </p:txBody>
      </p:sp>
      <p:sp>
        <p:nvSpPr>
          <p:cNvPr id="4" name="Slide Number Placeholder 3"/>
          <p:cNvSpPr>
            <a:spLocks noGrp="1"/>
          </p:cNvSpPr>
          <p:nvPr>
            <p:ph type="sldNum" sz="quarter" idx="5"/>
          </p:nvPr>
        </p:nvSpPr>
        <p:spPr/>
        <p:txBody>
          <a:bodyPr/>
          <a:lstStyle/>
          <a:p>
            <a:fld id="{A565AF0B-22C4-480D-864F-4470B6AC159F}" type="slidenum">
              <a:rPr lang="en-US" smtClean="0"/>
              <a:t>17</a:t>
            </a:fld>
            <a:endParaRPr lang="en-US"/>
          </a:p>
        </p:txBody>
      </p:sp>
    </p:spTree>
    <p:extLst>
      <p:ext uri="{BB962C8B-B14F-4D97-AF65-F5344CB8AC3E}">
        <p14:creationId xmlns:p14="http://schemas.microsoft.com/office/powerpoint/2010/main" val="4167322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root "bead" comes from Old English "</a:t>
            </a:r>
            <a:r>
              <a:rPr lang="en-US" dirty="0" err="1"/>
              <a:t>biddan</a:t>
            </a:r>
            <a:r>
              <a:rPr lang="en-US" dirty="0"/>
              <a:t>," meaning "to pray". </a:t>
            </a:r>
            <a:r>
              <a:rPr lang="en-US" sz="1200" b="0" i="0" kern="1200" dirty="0">
                <a:solidFill>
                  <a:schemeClr val="tx1"/>
                </a:solidFill>
                <a:effectLst/>
                <a:latin typeface="+mn-lt"/>
                <a:ea typeface="+mn-ea"/>
                <a:cs typeface="+mn-cs"/>
              </a:rPr>
              <a:t>In </a:t>
            </a:r>
            <a:r>
              <a:rPr lang="en-US" sz="1200" b="0" i="0" u="none" strike="noStrike" kern="1200" dirty="0">
                <a:solidFill>
                  <a:schemeClr val="tx1"/>
                </a:solidFill>
                <a:effectLst/>
                <a:latin typeface="+mn-lt"/>
                <a:ea typeface="+mn-ea"/>
                <a:cs typeface="+mn-cs"/>
                <a:hlinkClick r:id="rId3" tooltip="Scotland"/>
              </a:rPr>
              <a:t>Scotland</a:t>
            </a:r>
            <a:r>
              <a:rPr lang="en-US" sz="1200" b="0" i="0" kern="1200" dirty="0">
                <a:solidFill>
                  <a:schemeClr val="tx1"/>
                </a:solidFill>
                <a:effectLst/>
                <a:latin typeface="+mn-lt"/>
                <a:ea typeface="+mn-ea"/>
                <a:cs typeface="+mn-cs"/>
              </a:rPr>
              <a:t>, there were public almsmen which were supported by the king who were expected to pray for his welfare and that of the state in return. These men wore long blue gowns with a </a:t>
            </a:r>
            <a:r>
              <a:rPr lang="en-US" sz="1200" b="0" i="0" u="none" strike="noStrike" kern="1200" dirty="0">
                <a:solidFill>
                  <a:schemeClr val="tx1"/>
                </a:solidFill>
                <a:effectLst/>
                <a:latin typeface="+mn-lt"/>
                <a:ea typeface="+mn-ea"/>
                <a:cs typeface="+mn-cs"/>
                <a:hlinkClick r:id="rId4" tooltip="Pewter"/>
              </a:rPr>
              <a:t>pewter</a:t>
            </a:r>
            <a:r>
              <a:rPr lang="en-US" sz="1200" b="0" i="0" kern="1200" dirty="0">
                <a:solidFill>
                  <a:schemeClr val="tx1"/>
                </a:solidFill>
                <a:effectLst/>
                <a:latin typeface="+mn-lt"/>
                <a:ea typeface="+mn-ea"/>
                <a:cs typeface="+mn-cs"/>
              </a:rPr>
              <a:t> badge on the right arm, and were nicknamed </a:t>
            </a:r>
            <a:r>
              <a:rPr lang="en-US" sz="1200" b="1" i="0" kern="1200" dirty="0">
                <a:solidFill>
                  <a:schemeClr val="tx1"/>
                </a:solidFill>
                <a:effectLst/>
                <a:latin typeface="+mn-lt"/>
                <a:ea typeface="+mn-ea"/>
                <a:cs typeface="+mn-cs"/>
              </a:rPr>
              <a:t>Blue Gowns</a:t>
            </a:r>
            <a:r>
              <a:rPr lang="en-US" sz="1200" b="0" i="0" kern="1200" dirty="0">
                <a:solidFill>
                  <a:schemeClr val="tx1"/>
                </a:solidFill>
                <a:effectLst/>
                <a:latin typeface="+mn-lt"/>
                <a:ea typeface="+mn-ea"/>
                <a:cs typeface="+mn-cs"/>
              </a:rPr>
              <a:t>. Their number corresponded to the king's years, an extra one being added each royal birthday. They were privileged to ask alms throughout Scotland.</a:t>
            </a:r>
            <a:r>
              <a:rPr lang="en-US" sz="1200" b="0" i="0" u="none" strike="noStrike" kern="1200" baseline="30000" dirty="0">
                <a:solidFill>
                  <a:schemeClr val="tx1"/>
                </a:solidFill>
                <a:effectLst/>
                <a:latin typeface="+mn-lt"/>
                <a:ea typeface="+mn-ea"/>
                <a:cs typeface="+mn-cs"/>
                <a:hlinkClick r:id="rId5"/>
              </a:rPr>
              <a:t>[4]</a:t>
            </a:r>
            <a:r>
              <a:rPr lang="en-US" sz="1200" b="0" i="0" kern="1200" dirty="0">
                <a:solidFill>
                  <a:schemeClr val="tx1"/>
                </a:solidFill>
                <a:effectLst/>
                <a:latin typeface="+mn-lt"/>
                <a:ea typeface="+mn-ea"/>
                <a:cs typeface="+mn-cs"/>
              </a:rPr>
              <a:t> On the king's birthday, each bedesman received a new blue gown, a loaf, a bottle of ale, and a leathern purse containing a penny for every year of the king's life. On the pewter badge which they wore were their name and the words "pass and repass," which </a:t>
            </a:r>
            <a:r>
              <a:rPr lang="en-US" sz="1200" b="0" i="0" kern="1200" dirty="0" err="1">
                <a:solidFill>
                  <a:schemeClr val="tx1"/>
                </a:solidFill>
                <a:effectLst/>
                <a:latin typeface="+mn-lt"/>
                <a:ea typeface="+mn-ea"/>
                <a:cs typeface="+mn-cs"/>
              </a:rPr>
              <a:t>authorised</a:t>
            </a:r>
            <a:r>
              <a:rPr lang="en-US" sz="1200" b="0" i="0" kern="1200" dirty="0">
                <a:solidFill>
                  <a:schemeClr val="tx1"/>
                </a:solidFill>
                <a:effectLst/>
                <a:latin typeface="+mn-lt"/>
                <a:ea typeface="+mn-ea"/>
                <a:cs typeface="+mn-cs"/>
              </a:rPr>
              <a:t> them to ask alms. </a:t>
            </a:r>
            <a:endParaRPr lang="en-US" dirty="0"/>
          </a:p>
          <a:p>
            <a:endParaRPr lang="en-US" dirty="0"/>
          </a:p>
          <a:p>
            <a:r>
              <a:rPr lang="en-US" dirty="0"/>
              <a:t>In general, the task was to pray for souls listed on a </a:t>
            </a:r>
            <a:r>
              <a:rPr lang="en-US" dirty="0" err="1"/>
              <a:t>bede</a:t>
            </a:r>
            <a:r>
              <a:rPr lang="en-US" dirty="0"/>
              <a:t>-roll represented by small items on a string called '</a:t>
            </a:r>
            <a:r>
              <a:rPr lang="en-US" dirty="0" err="1"/>
              <a:t>bedes</a:t>
            </a:r>
            <a:r>
              <a:rPr lang="en-US" dirty="0"/>
              <a:t>' (i.e. "prayers"). Souls who wished to be prayed for, secured their listing by giving alms, donations, or gifts.</a:t>
            </a:r>
          </a:p>
          <a:p>
            <a:endParaRPr lang="en-US" dirty="0"/>
          </a:p>
          <a:p>
            <a:r>
              <a:rPr lang="en-US" dirty="0"/>
              <a:t>In medieval England, a bedesman (or beadsman) was often a pensioner or almsman whose duty was to pray for his benefactor, and sometimes denoted the chaplain of a guild..</a:t>
            </a:r>
          </a:p>
          <a:p>
            <a:endParaRPr lang="en-US" dirty="0"/>
          </a:p>
          <a:p>
            <a:endParaRPr lang="en-US" dirty="0"/>
          </a:p>
        </p:txBody>
      </p:sp>
      <p:sp>
        <p:nvSpPr>
          <p:cNvPr id="4" name="Slide Number Placeholder 3"/>
          <p:cNvSpPr>
            <a:spLocks noGrp="1"/>
          </p:cNvSpPr>
          <p:nvPr>
            <p:ph type="sldNum" sz="quarter" idx="5"/>
          </p:nvPr>
        </p:nvSpPr>
        <p:spPr/>
        <p:txBody>
          <a:bodyPr/>
          <a:lstStyle/>
          <a:p>
            <a:fld id="{A565AF0B-22C4-480D-864F-4470B6AC159F}" type="slidenum">
              <a:rPr lang="en-US" smtClean="0"/>
              <a:t>18</a:t>
            </a:fld>
            <a:endParaRPr lang="en-US"/>
          </a:p>
        </p:txBody>
      </p:sp>
    </p:spTree>
    <p:extLst>
      <p:ext uri="{BB962C8B-B14F-4D97-AF65-F5344CB8AC3E}">
        <p14:creationId xmlns:p14="http://schemas.microsoft.com/office/powerpoint/2010/main" val="4067883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1569, Pope Pius V officially named the Rosary as a devotional prayer in the Church. Therefore, he is affectionally called “The Pope of the Rosary.” </a:t>
            </a:r>
          </a:p>
          <a:p>
            <a:r>
              <a:rPr lang="en-US" dirty="0"/>
              <a:t>Pope St. Pius V also established the Feast of Our Lady of Victory in 1571 (the Feast was later changed to the Feast of Our Lady of the Holy Rosary. </a:t>
            </a:r>
            <a:r>
              <a:rPr lang="en-US" sz="1200" b="0" i="0" kern="1200" dirty="0">
                <a:solidFill>
                  <a:schemeClr val="tx1"/>
                </a:solidFill>
                <a:effectLst/>
                <a:latin typeface="+mn-lt"/>
                <a:ea typeface="+mn-ea"/>
                <a:cs typeface="+mn-cs"/>
              </a:rPr>
              <a:t>Pope St. Pius V wholeheartedly gave credit to the Virgin Mary for the Oct. 7, 1571, victory for the Church and Christians of Spain and Venice over Turks, who waged war on all Christianity.</a:t>
            </a:r>
            <a:endParaRPr lang="en-US" dirty="0"/>
          </a:p>
          <a:p>
            <a:r>
              <a:rPr lang="en-US" dirty="0"/>
              <a:t>The saint was a Dominican friar devoted to praying the standard 15 decades of the rosary (joyful, sorrowful, and glorious) as given through St. Dominic. </a:t>
            </a:r>
          </a:p>
        </p:txBody>
      </p:sp>
      <p:sp>
        <p:nvSpPr>
          <p:cNvPr id="4" name="Slide Number Placeholder 3"/>
          <p:cNvSpPr>
            <a:spLocks noGrp="1"/>
          </p:cNvSpPr>
          <p:nvPr>
            <p:ph type="sldNum" sz="quarter" idx="5"/>
          </p:nvPr>
        </p:nvSpPr>
        <p:spPr/>
        <p:txBody>
          <a:bodyPr/>
          <a:lstStyle/>
          <a:p>
            <a:fld id="{A565AF0B-22C4-480D-864F-4470B6AC159F}" type="slidenum">
              <a:rPr lang="en-US" smtClean="0"/>
              <a:t>19</a:t>
            </a:fld>
            <a:endParaRPr lang="en-US"/>
          </a:p>
        </p:txBody>
      </p:sp>
    </p:spTree>
    <p:extLst>
      <p:ext uri="{BB962C8B-B14F-4D97-AF65-F5344CB8AC3E}">
        <p14:creationId xmlns:p14="http://schemas.microsoft.com/office/powerpoint/2010/main" val="2979504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 Louis de Montfort: “One Hail Mary prayed well is worth more than 100 prayed poorly”. (Read story of </a:t>
            </a:r>
            <a:r>
              <a:rPr lang="en-US"/>
              <a:t>the power of on Hail Mary) </a:t>
            </a:r>
          </a:p>
        </p:txBody>
      </p:sp>
      <p:sp>
        <p:nvSpPr>
          <p:cNvPr id="4" name="Slide Number Placeholder 3"/>
          <p:cNvSpPr>
            <a:spLocks noGrp="1"/>
          </p:cNvSpPr>
          <p:nvPr>
            <p:ph type="sldNum" sz="quarter" idx="5"/>
          </p:nvPr>
        </p:nvSpPr>
        <p:spPr/>
        <p:txBody>
          <a:bodyPr/>
          <a:lstStyle/>
          <a:p>
            <a:fld id="{A565AF0B-22C4-480D-864F-4470B6AC159F}" type="slidenum">
              <a:rPr lang="en-US" smtClean="0"/>
              <a:t>2</a:t>
            </a:fld>
            <a:endParaRPr lang="en-US"/>
          </a:p>
        </p:txBody>
      </p:sp>
    </p:spTree>
    <p:extLst>
      <p:ext uri="{BB962C8B-B14F-4D97-AF65-F5344CB8AC3E}">
        <p14:creationId xmlns:p14="http://schemas.microsoft.com/office/powerpoint/2010/main" val="741551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Rosary Confraternity is a spiritual association of the Catholic Church, established more than 500 years ago, the members of which strive to pray the entire Rosary during the course of one week. They form a union of hundreds of thousands of the faithful throughout the world who, along with their own intentions, include the intentions and needs of all its members. The Rosary Confraternity is a spiritual association of the Catholic Church, established more than 500 years ago, the members of which strive to pray the entire Rosary during the course of one week. They form a union of hundreds of thousands of the faithful throughout the world who, along with their own intentions, include the intentions and needs of all its members.</a:t>
            </a:r>
          </a:p>
          <a:p>
            <a:r>
              <a:rPr lang="en-US" dirty="0"/>
              <a:t>In the early years of the Cold War, having discovered Our Lady of Fatima’s message, Msgr. Harold V. Colgan partnered with John M. </a:t>
            </a:r>
            <a:r>
              <a:rPr lang="en-US" dirty="0" err="1"/>
              <a:t>Haffert</a:t>
            </a:r>
            <a:r>
              <a:rPr lang="en-US" dirty="0"/>
              <a:t> to create the “Blue Army of Our Lady of Fatima”.</a:t>
            </a:r>
          </a:p>
          <a:p>
            <a:endParaRPr lang="en-US" dirty="0"/>
          </a:p>
          <a:p>
            <a:r>
              <a:rPr lang="en-US" dirty="0"/>
              <a:t>Members of this “Blue Army” were the spiritual force standing against the atheistic policies of the Soviet Union and their Red Army. They pledged to offer their daily sufferings and difficulties for the conversion of sinners, to pray the Rosary daily, to wear the Brown Scapular as a sign of consecration to Mary’s Immaculate Heart, and to practice the Five First Saturdays devotion.</a:t>
            </a:r>
          </a:p>
          <a:p>
            <a:endParaRPr lang="en-US" dirty="0"/>
          </a:p>
          <a:p>
            <a:r>
              <a:rPr lang="en-US" dirty="0"/>
              <a:t>The pledge, which Sister Lucia herself helped formulate, quickly gained popularity throughout the United States and soon became a worldwide movement, with between thirty and forty million people having signed the Blue Army Pledge. The Blue Army of Our Lady of Fatima officially became the World Apostolate of Fatima and on October 7, 2010</a:t>
            </a:r>
          </a:p>
        </p:txBody>
      </p:sp>
      <p:sp>
        <p:nvSpPr>
          <p:cNvPr id="4" name="Slide Number Placeholder 3"/>
          <p:cNvSpPr>
            <a:spLocks noGrp="1"/>
          </p:cNvSpPr>
          <p:nvPr>
            <p:ph type="sldNum" sz="quarter" idx="5"/>
          </p:nvPr>
        </p:nvSpPr>
        <p:spPr/>
        <p:txBody>
          <a:bodyPr/>
          <a:lstStyle/>
          <a:p>
            <a:fld id="{A565AF0B-22C4-480D-864F-4470B6AC159F}" type="slidenum">
              <a:rPr lang="en-US" smtClean="0"/>
              <a:t>20</a:t>
            </a:fld>
            <a:endParaRPr lang="en-US"/>
          </a:p>
        </p:txBody>
      </p:sp>
    </p:spTree>
    <p:extLst>
      <p:ext uri="{BB962C8B-B14F-4D97-AF65-F5344CB8AC3E}">
        <p14:creationId xmlns:p14="http://schemas.microsoft.com/office/powerpoint/2010/main" val="3023789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Luminous Mysteries (or Mysteries of Light) were introduced as “a proposed addition to the traditional pattern” by Pope John Paul II, in October 2002, at the start of the Year of the Rosary. These mysteries focus on the public ministry of Jesus Christ, and were added in the words of St. John Paul “for the Rosary to become more fully a ‘compendium of the Gospel’”; in contemplating revelatory moments in Christ’s public ministry, the Christological depth of the Rosary is brought out more fully.</a:t>
            </a:r>
          </a:p>
          <a:p>
            <a:endParaRPr lang="en-US" dirty="0"/>
          </a:p>
          <a:p>
            <a:r>
              <a:rPr lang="en-US" dirty="0"/>
              <a:t>In St. John Paul’s words: Moving on from the infancy and the hidden life in Nazareth [the Joyful Mysteries] to the public life of Jesus, our contemplation brings us to those mysteries which may be called in a special way ‘mysteries of light’. Certainly the whole mystery of Christ is a mystery of light. He is the ‘light of the world’ (Jn 8:12). Yet this truth emerges in a special way during the years of his public life, when he proclaims the Gospel of the Kingdom.</a:t>
            </a:r>
          </a:p>
          <a:p>
            <a:r>
              <a:rPr lang="en-US" dirty="0"/>
              <a:t>--five Luminous Mysteries as proposed by Blessed George </a:t>
            </a:r>
            <a:r>
              <a:rPr lang="en-US" dirty="0" err="1"/>
              <a:t>Preca</a:t>
            </a:r>
            <a:r>
              <a:rPr lang="en-US" dirty="0"/>
              <a:t> (1950s)</a:t>
            </a:r>
          </a:p>
          <a:p>
            <a:r>
              <a:rPr lang="en-US" dirty="0"/>
              <a:t>Jesus is baptized by John in the Jordan.</a:t>
            </a:r>
          </a:p>
          <a:p>
            <a:r>
              <a:rPr lang="en-US" dirty="0"/>
              <a:t>Jesus reveals himself as God through his word and miracles, such as the wedding at Cana.</a:t>
            </a:r>
          </a:p>
          <a:p>
            <a:r>
              <a:rPr lang="en-US" dirty="0"/>
              <a:t>Jesus preaches the Kingdom of God and calls people to conversion.</a:t>
            </a:r>
          </a:p>
          <a:p>
            <a:r>
              <a:rPr lang="en-US" dirty="0"/>
              <a:t>Jesus is transfigured on the mountain.</a:t>
            </a:r>
          </a:p>
          <a:p>
            <a:r>
              <a:rPr lang="en-US" dirty="0"/>
              <a:t>Jesus institutes the Eucharist at the Last Supper.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565AF0B-22C4-480D-864F-4470B6AC159F}" type="slidenum">
              <a:rPr lang="en-US" smtClean="0"/>
              <a:t>21</a:t>
            </a:fld>
            <a:endParaRPr lang="en-US"/>
          </a:p>
        </p:txBody>
      </p:sp>
    </p:spTree>
    <p:extLst>
      <p:ext uri="{BB962C8B-B14F-4D97-AF65-F5344CB8AC3E}">
        <p14:creationId xmlns:p14="http://schemas.microsoft.com/office/powerpoint/2010/main" val="952385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Patrick Peyton was born to an Irish Catholic family, at a time of hardships in the early years of the 20th century. His family were staunchly Catholic farmers, who prayed the Rosary together as a regular practice. As a child, Peyton had inclinations to pursue a vocation as a priest. Due to poverty and the need to help his family earn a living, that pursuit did not bear fruit until he was already in his twenties as an immigrant in the United States.</a:t>
            </a:r>
          </a:p>
          <a:p>
            <a:pPr marL="174708" indent="-174708">
              <a:buFont typeface="Arial" panose="020B0604020202020204" pitchFamily="34" charset="0"/>
              <a:buChar char="•"/>
            </a:pPr>
            <a:r>
              <a:rPr lang="en-US" dirty="0"/>
              <a:t>Peyton entered Seminary at the U of Notre Dame. In 1941 he learned that he had tuberculosis. He immersed himself in meditation while praying the Rosary. A few months later, doctors discovered that the tuberculosis had disappeared. He became a priest and dedicated himself to families and the Rosary.</a:t>
            </a:r>
          </a:p>
          <a:p>
            <a:pPr marL="174708" indent="-174708">
              <a:buFont typeface="Arial" panose="020B0604020202020204" pitchFamily="34" charset="0"/>
              <a:buChar char="•"/>
            </a:pPr>
            <a:r>
              <a:rPr lang="en-US" dirty="0"/>
              <a:t>On May 13, 1945, Mother's Day, Peyton's program debuted on nationwide radio with the Sullivan family (some gave all). Words like "The Family That Prays Together Stays Together" as well as "A World at Prayer is a World at Peace“ were just the beginning of a world wide movement. </a:t>
            </a:r>
          </a:p>
          <a:p>
            <a:pPr marL="174708" indent="-174708">
              <a:buFont typeface="Arial" panose="020B0604020202020204" pitchFamily="34" charset="0"/>
              <a:buChar char="•"/>
            </a:pPr>
            <a:endParaRPr lang="en-US" b="1" dirty="0"/>
          </a:p>
          <a:p>
            <a:pPr marL="174708" indent="-174708">
              <a:buFont typeface="Arial" panose="020B0604020202020204" pitchFamily="34" charset="0"/>
              <a:buChar char="•"/>
            </a:pPr>
            <a:r>
              <a:rPr lang="en-US" b="1" dirty="0"/>
              <a:t>World Mission Rosary: </a:t>
            </a:r>
            <a:r>
              <a:rPr lang="en-US" dirty="0"/>
              <a:t>In February of 1951, Archbishop Fulton J. Sheen (national director of the Society for the Propagation of the Faith from 1950 to 1966), in a radio address (The Catholic Hour), inaugurated a World Mission Rosary. “We must pray, and not for ourselves, but for the world. To this end, I have designed the World Mission Rosary. Each of the five decades is of a different color to represent the continents.”</a:t>
            </a:r>
          </a:p>
          <a:p>
            <a:pPr marL="174708" indent="-174708">
              <a:buFont typeface="Arial" panose="020B0604020202020204" pitchFamily="34" charset="0"/>
              <a:buChar char="•"/>
            </a:pPr>
            <a:r>
              <a:rPr lang="en-US" dirty="0"/>
              <a:t>Praying this Rosary, Archbishop Sheen said, would “aid the Holy Father and His Society for the Propagation of the Faith by supplying Him with practical support, as well as prayers, for the poor mission territories of the world.”</a:t>
            </a:r>
          </a:p>
          <a:p>
            <a:pPr marL="174708" indent="-174708">
              <a:buFont typeface="Arial" panose="020B0604020202020204" pitchFamily="34" charset="0"/>
              <a:buChar char="•"/>
            </a:pPr>
            <a:r>
              <a:rPr lang="en-US" dirty="0"/>
              <a:t>GREEN for the forests and grasslands of AFRICA; BLUE for the ocean surrounding the ISLANDS OF THE PACIFIC; WHITE symbolizing EUROPE, the seat of the Holy Father, shepherd of the world; RED calling to mind the fire of faith that brought missionaries to the AMERICAS, and YELLOW, the morning light of the East, for ASIA.</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b="1" dirty="0"/>
              <a:t>Family Rosary Across America -</a:t>
            </a:r>
            <a:r>
              <a:rPr lang="en-US" dirty="0"/>
              <a:t> Rev. Francis Hoffman “Fr. Rocky”,  Relevant Radio – 1</a:t>
            </a:r>
            <a:r>
              <a:rPr lang="en-US" baseline="30000" dirty="0"/>
              <a:t>st</a:t>
            </a:r>
            <a:r>
              <a:rPr lang="en-US" dirty="0"/>
              <a:t> live, interactive Rosary on the radio – 2018. “Relevant Radio is truly thrilled that we can now bring the entire country together on a daily basis to pray the rosary as a family. To our knowledge, this has never happened before, and we are full of hope that this pious devotion will bring many graces to our families, listeners, Church and country,” said Rev. Francis Hoffman “Fr. Rocky”, Executive Director. Famous for promoting the Walk to Mary in Champion Wisconsin and saying “Keep a </a:t>
            </a:r>
            <a:r>
              <a:rPr lang="en-US" dirty="0" err="1"/>
              <a:t>a</a:t>
            </a:r>
            <a:r>
              <a:rPr lang="en-US" dirty="0"/>
              <a:t> Rosary in your pocket and God in your heart”</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“Imagine your joy as you hear people praying for your intentions, and your joy knowing that your prayers are helping others in our family of faith who are in need! Imagine people all across America joining their voices together in the rosary at the same time. Join your voice with them in this live rosary broadcast,” said host Fr. Dave, pastor of St. Bruno Catholic Church in Whittier, CA, and founder of “The University Series”.  The Family Rosary Across America is a live and interactive radio program bringing together Catholics across the nation to pray the rosary. Join 100,000 people each evening as we pray together and for one another.</a:t>
            </a:r>
            <a:endParaRPr lang="en-US" b="1" dirty="0"/>
          </a:p>
          <a:p>
            <a:pPr marL="174708" indent="-174708">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A565AF0B-22C4-480D-864F-4470B6AC159F}" type="slidenum">
              <a:rPr lang="en-US" smtClean="0"/>
              <a:t>22</a:t>
            </a:fld>
            <a:endParaRPr lang="en-US"/>
          </a:p>
        </p:txBody>
      </p:sp>
    </p:spTree>
    <p:extLst>
      <p:ext uri="{BB962C8B-B14F-4D97-AF65-F5344CB8AC3E}">
        <p14:creationId xmlns:p14="http://schemas.microsoft.com/office/powerpoint/2010/main" val="2037402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Many saints grew attached to praying the Rosary as young children, taking Mary into the heart of their lives. St Louis-Marie de Montfort was born in France during the seventeenth century. Not content, as a young boy, with praying the Rosary, he taught his younger brothers and sisters, and his classmates at school, to do the same. After his ordination as a priest, he became a wandering missionary, spreading devotion to Our Lady as part of parish missions.</a:t>
            </a:r>
          </a:p>
          <a:p>
            <a:endParaRPr lang="en-US" dirty="0"/>
          </a:p>
          <a:p>
            <a:endParaRPr lang="en-US" dirty="0"/>
          </a:p>
        </p:txBody>
      </p:sp>
      <p:sp>
        <p:nvSpPr>
          <p:cNvPr id="4" name="Slide Number Placeholder 3"/>
          <p:cNvSpPr>
            <a:spLocks noGrp="1"/>
          </p:cNvSpPr>
          <p:nvPr>
            <p:ph type="sldNum" sz="quarter" idx="5"/>
          </p:nvPr>
        </p:nvSpPr>
        <p:spPr/>
        <p:txBody>
          <a:bodyPr/>
          <a:lstStyle/>
          <a:p>
            <a:fld id="{A565AF0B-22C4-480D-864F-4470B6AC159F}" type="slidenum">
              <a:rPr lang="en-US" smtClean="0"/>
              <a:t>23</a:t>
            </a:fld>
            <a:endParaRPr lang="en-US"/>
          </a:p>
        </p:txBody>
      </p:sp>
      <p:pic>
        <p:nvPicPr>
          <p:cNvPr id="6" name="Picture 5">
            <a:extLst>
              <a:ext uri="{FF2B5EF4-FFF2-40B4-BE49-F238E27FC236}">
                <a16:creationId xmlns:a16="http://schemas.microsoft.com/office/drawing/2014/main" id="{B1FCA14E-2ED7-6D02-730D-E74C0D251455}"/>
              </a:ext>
            </a:extLst>
          </p:cNvPr>
          <p:cNvPicPr>
            <a:picLocks noChangeAspect="1"/>
          </p:cNvPicPr>
          <p:nvPr/>
        </p:nvPicPr>
        <p:blipFill>
          <a:blip r:embed="rId3"/>
          <a:stretch>
            <a:fillRect/>
          </a:stretch>
        </p:blipFill>
        <p:spPr>
          <a:xfrm>
            <a:off x="5408024" y="2657117"/>
            <a:ext cx="901337" cy="1642469"/>
          </a:xfrm>
          <a:prstGeom prst="rect">
            <a:avLst/>
          </a:prstGeom>
        </p:spPr>
      </p:pic>
    </p:spTree>
    <p:extLst>
      <p:ext uri="{BB962C8B-B14F-4D97-AF65-F5344CB8AC3E}">
        <p14:creationId xmlns:p14="http://schemas.microsoft.com/office/powerpoint/2010/main" val="1174572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51460" y="4473893"/>
            <a:ext cx="6385560" cy="4243388"/>
          </a:xfrm>
        </p:spPr>
        <p:txBody>
          <a:bodyPr/>
          <a:lstStyle/>
          <a:p>
            <a:r>
              <a:rPr lang="en-US" dirty="0"/>
              <a:t>1014 Germany: Blessed Herman, a Benedictine monk, writes many</a:t>
            </a:r>
          </a:p>
          <a:p>
            <a:r>
              <a:rPr lang="en-US" dirty="0"/>
              <a:t>hymns, among them Salve Regina (“Hail, Holy Queen”). Beginning at the Abbey of </a:t>
            </a:r>
            <a:r>
              <a:rPr lang="en-US" dirty="0" err="1"/>
              <a:t>Reichenau</a:t>
            </a:r>
            <a:r>
              <a:rPr lang="en-US" dirty="0"/>
              <a:t> in Germany, the Salve Regina is added as the concluding prayer of the Rosary.</a:t>
            </a:r>
          </a:p>
          <a:p>
            <a:endParaRPr lang="en-US" dirty="0"/>
          </a:p>
          <a:p>
            <a:r>
              <a:rPr lang="en-US" dirty="0"/>
              <a:t>1088 Italy: Pope Urban II, at a Synod of Bishops in Rome, requires all</a:t>
            </a:r>
          </a:p>
          <a:p>
            <a:r>
              <a:rPr lang="en-US" dirty="0"/>
              <a:t>clergy to pray the Rosary daily. Specifically, he urges that the devotions include the Apostles Creed, the Paternoster and the Ave. Also, by the end of the 10th century, the praying of Ave’s (on the Ave’s) is coming to replace the Paternoster.</a:t>
            </a:r>
          </a:p>
          <a:p>
            <a:endParaRPr lang="en-US" dirty="0"/>
          </a:p>
          <a:p>
            <a:r>
              <a:rPr lang="en-US" dirty="0"/>
              <a:t>In the mid 15th Century in a Dominican monastery  in Brittany, Alan de la Roche experienced visions from the Blessed Virgin Mary and the Lord which eventually convicted him to revive and renew the Dominican Rosary.  De la Roche was not the perfect emissary for this divine mission.  At one point, Jesus appeared to De la Roche and said: "You have all of the learning and understand that you need to preach my mother's rosary, and you are not doing so. The world is full of devouring wolves, and you, unfaithful dog, know not how to bark." Blessed Alan stressed the 15 mysteries of the Dominican Rosary, rather than the alternative of 50 clauses of the Carthusian Rosary.  Moreover, the 150 Hail </a:t>
            </a:r>
            <a:r>
              <a:rPr lang="en-US" dirty="0" err="1"/>
              <a:t>Marys</a:t>
            </a:r>
            <a:r>
              <a:rPr lang="en-US" dirty="0"/>
              <a:t> imitated the 150 psalms of the Old Testament, which harkened back to the proto-origins of the lay Marian psalter. Blessed Alan was successful at renewing popular devotion to the Rosary and reinvigorating the Confraternity of the Rosary. The Confraternity featured "after death" benefits for Rosarians. Thus Blessed Alan de la Roche may be considered one the greatest champions of the Rosary to ever live. </a:t>
            </a:r>
          </a:p>
        </p:txBody>
      </p:sp>
      <p:sp>
        <p:nvSpPr>
          <p:cNvPr id="4" name="Slide Number Placeholder 3"/>
          <p:cNvSpPr>
            <a:spLocks noGrp="1"/>
          </p:cNvSpPr>
          <p:nvPr>
            <p:ph type="sldNum" sz="quarter" idx="5"/>
          </p:nvPr>
        </p:nvSpPr>
        <p:spPr/>
        <p:txBody>
          <a:bodyPr/>
          <a:lstStyle/>
          <a:p>
            <a:fld id="{A565AF0B-22C4-480D-864F-4470B6AC159F}" type="slidenum">
              <a:rPr lang="en-US" smtClean="0"/>
              <a:t>24</a:t>
            </a:fld>
            <a:endParaRPr lang="en-US"/>
          </a:p>
        </p:txBody>
      </p:sp>
    </p:spTree>
    <p:extLst>
      <p:ext uri="{BB962C8B-B14F-4D97-AF65-F5344CB8AC3E}">
        <p14:creationId xmlns:p14="http://schemas.microsoft.com/office/powerpoint/2010/main" val="21469941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 Louis de Montfort is well known today because of the popularity of his Total Consecration to Jesus Christ through Mary. Ironically, he died in 1716, while this manuscript was not discovered until 1842, and not published until May 12, 1853, when the Vatican declared it free from theological error.</a:t>
            </a:r>
          </a:p>
          <a:p>
            <a:endParaRPr lang="en-US" dirty="0"/>
          </a:p>
          <a:p>
            <a:r>
              <a:rPr lang="en-US" dirty="0"/>
              <a:t>In 1715, he founded the Missionaries of the Company of Mary. </a:t>
            </a:r>
          </a:p>
          <a:p>
            <a:endParaRPr lang="en-US" dirty="0"/>
          </a:p>
          <a:p>
            <a:r>
              <a:rPr lang="en-US" dirty="0"/>
              <a:t>In his book ‘The Secret of the Rosary’, he wrote: “I beg of you to beware of thinking of the Rosary as something of little importance - as do ignorant people, and even several great but proud scholars. Far from being insignificant, the Rosary is a priceless treasure which is inspired by God.</a:t>
            </a:r>
          </a:p>
          <a:p>
            <a:endParaRPr lang="en-US" dirty="0"/>
          </a:p>
          <a:p>
            <a:r>
              <a:rPr lang="en-US" dirty="0"/>
              <a:t>Almighty God has given it to you because he wants you to use it as a means to convert the most hardened sinners and the most obstinate heretics. He has attached to it grace in this life and glory in the next. The saints have said it faithfully and the Popes have endorsed it.” Copyright © Montfort Missionaries, 2001-2016</a:t>
            </a:r>
          </a:p>
          <a:p>
            <a:endParaRPr lang="en-US" dirty="0"/>
          </a:p>
          <a:p>
            <a:endParaRPr lang="en-US" dirty="0"/>
          </a:p>
        </p:txBody>
      </p:sp>
      <p:sp>
        <p:nvSpPr>
          <p:cNvPr id="4" name="Slide Number Placeholder 3"/>
          <p:cNvSpPr>
            <a:spLocks noGrp="1"/>
          </p:cNvSpPr>
          <p:nvPr>
            <p:ph type="sldNum" sz="quarter" idx="5"/>
          </p:nvPr>
        </p:nvSpPr>
        <p:spPr/>
        <p:txBody>
          <a:bodyPr/>
          <a:lstStyle/>
          <a:p>
            <a:fld id="{A565AF0B-22C4-480D-864F-4470B6AC159F}" type="slidenum">
              <a:rPr lang="en-US" smtClean="0"/>
              <a:t>25</a:t>
            </a:fld>
            <a:endParaRPr lang="en-US"/>
          </a:p>
        </p:txBody>
      </p:sp>
    </p:spTree>
    <p:extLst>
      <p:ext uri="{BB962C8B-B14F-4D97-AF65-F5344CB8AC3E}">
        <p14:creationId xmlns:p14="http://schemas.microsoft.com/office/powerpoint/2010/main" val="2113624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Sr. Lucia of Fatima</a:t>
            </a:r>
            <a:r>
              <a:rPr lang="en-US" dirty="0"/>
              <a:t> said “Thus, the Rosary is the prayer which God, through His Church and Our Lady, has recommended most in­sistently to us all as a road to and a gateway of salvation: ‘Pray the Rosary every day.’” Sister Lucia doesn’t mince words: “Those who give up saying the Rosary and who do not go to daily Mass have nothing to sustain them, and so end up by losing themselves in the material­ism of earthly life.”</a:t>
            </a:r>
            <a:endParaRPr lang="en-US" b="1" dirty="0"/>
          </a:p>
          <a:p>
            <a:endParaRPr lang="en-US" b="1" dirty="0"/>
          </a:p>
          <a:p>
            <a:r>
              <a:rPr lang="en-US" b="1" dirty="0"/>
              <a:t>St. Maximilian Maria Kolbe </a:t>
            </a:r>
            <a:r>
              <a:rPr lang="en-US" dirty="0"/>
              <a:t>is the founder of the Militia Immaculata. He encourages all with aspirations such as, “A prayer both simple and sublime that the Immaculata herself indicated when she appeared in Lourdes is the holy rosary. May it become the sword of each knight of the Immaculata, just as the Miraculous Medal is the bullet that strikes down evil!” </a:t>
            </a:r>
          </a:p>
          <a:p>
            <a:r>
              <a:rPr lang="en-US" dirty="0"/>
              <a:t>St. Maximilian witnessed his faith and devotion to the rosary even in the most challenging of situations. When he was arrested and sent to </a:t>
            </a:r>
            <a:r>
              <a:rPr lang="en-US" dirty="0" err="1"/>
              <a:t>Pawiak</a:t>
            </a:r>
            <a:r>
              <a:rPr lang="en-US" dirty="0"/>
              <a:t> prison in Warsaw, he was asked repeatedly by a guard if he really believed in the rosary. Never denying it, he was beaten so fiercely that his comrades thought he was dead. He ultimately arose and encouraged all towards hope.</a:t>
            </a:r>
          </a:p>
          <a:p>
            <a:endParaRPr lang="en-US" dirty="0"/>
          </a:p>
          <a:p>
            <a:r>
              <a:rPr lang="en-US" dirty="0"/>
              <a:t>The Rosary was </a:t>
            </a:r>
            <a:r>
              <a:rPr lang="en-US" b="1" dirty="0"/>
              <a:t>St. Teresa of Calcutta</a:t>
            </a:r>
            <a:r>
              <a:rPr lang="en-US" dirty="0"/>
              <a:t>’s</a:t>
            </a:r>
            <a:r>
              <a:rPr lang="en-US" b="1" dirty="0"/>
              <a:t> </a:t>
            </a:r>
            <a:r>
              <a:rPr lang="en-US" dirty="0"/>
              <a:t>favorite and constant prayer. She would pray the Rosary anywhere, but she particularly loved praying it before the Blessed Sacrament. </a:t>
            </a:r>
          </a:p>
          <a:p>
            <a:r>
              <a:rPr lang="en-US" dirty="0"/>
              <a:t>“CLING TO THE ROSARY AS THE CREEPER CLINGS TO THE TREE — FOR WITHOUT OUR LADY WE CANNOT STAND.” The Rosary became a hallmark of the Missionaries of Charity’s way of life. They would pray the rosary in haste as they went to serve the people of Calcutta with Our Lady’s help and guidance. </a:t>
            </a:r>
          </a:p>
          <a:p>
            <a:endParaRPr lang="en-US" dirty="0"/>
          </a:p>
          <a:p>
            <a:r>
              <a:rPr lang="en-US" b="1" dirty="0"/>
              <a:t>Padre Pio </a:t>
            </a:r>
            <a:r>
              <a:rPr lang="en-US" dirty="0"/>
              <a:t>encouraged his spiritual children to carry a Rosary with them at all times, and to pray it every day. Padre Pio is known for referring to the most holy Rosary as a weapon: “Love the Madonna and pray the Rosary, for her Rosary is the weapon against the evils of the world today.” Padre Pio would fill any spare moment he had with the recitation of the Rosary. Oftentimes, he would pray the Rosary without people knowing. Saint Pio blessed thousands of Rosaries in his lifetime. Two days before Padre Pio died, he said: “Love Our Lady and make her loved. Recite the Rosary and recite it always. And recite it as much as you can.”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565AF0B-22C4-480D-864F-4470B6AC159F}" type="slidenum">
              <a:rPr lang="en-US" smtClean="0"/>
              <a:t>26</a:t>
            </a:fld>
            <a:endParaRPr lang="en-US"/>
          </a:p>
        </p:txBody>
      </p:sp>
    </p:spTree>
    <p:extLst>
      <p:ext uri="{BB962C8B-B14F-4D97-AF65-F5344CB8AC3E}">
        <p14:creationId xmlns:p14="http://schemas.microsoft.com/office/powerpoint/2010/main" val="2617801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8141" y="4473893"/>
            <a:ext cx="6256020" cy="4609148"/>
          </a:xfrm>
        </p:spPr>
        <p:txBody>
          <a:bodyPr/>
          <a:lstStyle/>
          <a:p>
            <a:r>
              <a:rPr lang="en-US" dirty="0" err="1"/>
              <a:t>Bartolo</a:t>
            </a:r>
            <a:r>
              <a:rPr lang="en-US" dirty="0"/>
              <a:t> Longo was born in the small town of </a:t>
            </a:r>
            <a:r>
              <a:rPr lang="en-US" dirty="0" err="1"/>
              <a:t>Latiano</a:t>
            </a:r>
            <a:r>
              <a:rPr lang="en-US" dirty="0"/>
              <a:t>, near Brindisi, in southern Italy on February 10, 1841. His parents, Dr. Bartolomeo Longo and Antonina </a:t>
            </a:r>
            <a:r>
              <a:rPr lang="en-US" dirty="0" err="1"/>
              <a:t>Luparelli</a:t>
            </a:r>
            <a:r>
              <a:rPr lang="en-US" dirty="0"/>
              <a:t>, were wealthy and exceptionally devout Catholics who prayed the Rosary together daily.</a:t>
            </a:r>
          </a:p>
          <a:p>
            <a:endParaRPr lang="en-US" dirty="0"/>
          </a:p>
          <a:p>
            <a:r>
              <a:rPr lang="en-US" dirty="0"/>
              <a:t>Longo became alienated from the Church when his mother died in 1851. Being far from his family when he left to study law at the University of Naples, he drifted further away. The final coup de grâce occurred when he fell in with a </a:t>
            </a:r>
            <a:r>
              <a:rPr lang="en-US" dirty="0" err="1"/>
              <a:t>paganic</a:t>
            </a:r>
            <a:r>
              <a:rPr lang="en-US" dirty="0"/>
              <a:t> group which "ordained" him as a Satanist priest.</a:t>
            </a:r>
          </a:p>
          <a:p>
            <a:endParaRPr lang="en-US" dirty="0"/>
          </a:p>
          <a:p>
            <a:r>
              <a:rPr lang="en-US" dirty="0"/>
              <a:t>He participated in séances, fortunetelling and orgies. He fooled himself into thinking he could do "real" magic and that just set him up for a greater fall than the First One. He felt motivated to publicly ridicule Christianity at every turn and did everything within his power to subvert Catholic influence in society and culture. He even convinced many other Catholics to leave the Church and participate in occult rites.</a:t>
            </a:r>
          </a:p>
          <a:p>
            <a:endParaRPr lang="en-US" dirty="0"/>
          </a:p>
          <a:p>
            <a:r>
              <a:rPr lang="en-US" dirty="0"/>
              <a:t>But the more he experimented with dark forces, the deeper he sank into depression and demonic obsession. Joy, like God, were far from him. In their stead, his life was marked with extreme depression, paranoia, hatred, confusion and nervousness. He was horribly afflicted by dark diabolical visions which frightened him and threw him into a cycle of ever declining health. He ultimately experienced a mental breakdown.</a:t>
            </a:r>
          </a:p>
          <a:p>
            <a:endParaRPr lang="en-US" dirty="0"/>
          </a:p>
          <a:p>
            <a:r>
              <a:rPr lang="en-US" dirty="0"/>
              <a:t>In his darkest moments, he heard his deceased father begging him to: "Return to God! Return to God!" greatly moved by this vision, Longo turned to his old friend Professor Vincenzo Pepe. Vincenzo convinced Longo to abandon Satan and introduced him to Fr. Alberto </a:t>
            </a:r>
            <a:r>
              <a:rPr lang="en-US" dirty="0" err="1"/>
              <a:t>Radente</a:t>
            </a:r>
            <a:r>
              <a:rPr lang="en-US" dirty="0"/>
              <a:t>, a Dominican priest. He heard Longo's confession and brought him back to God and His Church.</a:t>
            </a:r>
          </a:p>
          <a:p>
            <a:endParaRPr lang="en-US" dirty="0"/>
          </a:p>
          <a:p>
            <a:r>
              <a:rPr lang="en-US" dirty="0"/>
              <a:t>One evening, as he walked near chapel at Pompeii, Longo had a profound mystical experience about which he wrote later:</a:t>
            </a:r>
          </a:p>
          <a:p>
            <a:endParaRPr lang="en-US" dirty="0"/>
          </a:p>
          <a:p>
            <a:r>
              <a:rPr lang="en-US" dirty="0"/>
              <a:t>As I pondered over my condition, I experienced a deep sense of despair and almost committed suicide. Then I heard an echo in my ear of the voice of Friar Alberto repeating the words of the Blessed Virgin Mary: ‘If you seek salvation, promulgate the Rosary. This is Mary's own promise.’ These words illumined my soul. I went on my knees. ‘If it is true ... I will not leave this valley until I have propagated your Rosary.’</a:t>
            </a:r>
          </a:p>
          <a:p>
            <a:endParaRPr lang="en-US" dirty="0"/>
          </a:p>
          <a:p>
            <a:r>
              <a:rPr lang="en-US" dirty="0"/>
              <a:t>Longo was so moved, he attended a séance and in the middle of it, stood up raising a medal of the Blessed Virgin Mother and yelled, "I renounce spiritism because it is nothing but a maze of error and falsehood."</a:t>
            </a:r>
          </a:p>
          <a:p>
            <a:endParaRPr lang="en-US" dirty="0"/>
          </a:p>
          <a:p>
            <a:r>
              <a:rPr lang="en-US" dirty="0"/>
              <a:t>On March 25, 1871, Longo became a Third Order Dominican and took the name Br. Rosario in honor of the Rosary. He joined a charitable group in Pompeii and worked with Countess Mariana di Fusco, a wealthy local widow who he married a year later at Pope Leo XIII's recommendation.</a:t>
            </a:r>
          </a:p>
          <a:p>
            <a:endParaRPr lang="en-US" dirty="0"/>
          </a:p>
          <a:p>
            <a:r>
              <a:rPr lang="en-US" dirty="0"/>
              <a:t>The devout couple started a confraternity of the Rosary and searched for a painting of the Blessed Virgin to serve as a spiritual focus for the group. Sister Maria Concetta de </a:t>
            </a:r>
            <a:r>
              <a:rPr lang="en-US" dirty="0" err="1"/>
              <a:t>Litala</a:t>
            </a:r>
            <a:r>
              <a:rPr lang="en-US" dirty="0"/>
              <a:t> of the Monastery of the Rosary at Porta Medina gave one which she found at a Neapolitan junk shop. And, as they say, good things don't come cheap and cheap things don't come good.</a:t>
            </a:r>
          </a:p>
          <a:p>
            <a:endParaRPr lang="en-US" dirty="0"/>
          </a:p>
          <a:p>
            <a:r>
              <a:rPr lang="en-US" dirty="0"/>
              <a:t>The painting portrayed Our Lady of the Rosary with Saint Dominic and Saint Catherine of Siena, but only barely. It was poorly executed and in miserable condition but he viewed it as a divine gift. He later described it in his journal:</a:t>
            </a:r>
          </a:p>
          <a:p>
            <a:endParaRPr lang="en-US" dirty="0"/>
          </a:p>
          <a:p>
            <a:r>
              <a:rPr lang="en-US" dirty="0"/>
              <a:t>Not only was it worm-eaten, but the face of the Madonna was that of a coarse, rough country-woman ... a piece of canvas was missing just above her head ... her mantle was cracked. Nothing need be said of the hideousness of the other figures. St. Dominic looked like a street idiot. To Our Lady's left was a St. Rose. This I had changed later into a St. Catherine of Siena ... I hesitated whether to refuse the gift or to accept ... I took it.</a:t>
            </a:r>
          </a:p>
          <a:p>
            <a:endParaRPr lang="en-US" dirty="0"/>
          </a:p>
          <a:p>
            <a:r>
              <a:rPr lang="en-US" dirty="0"/>
              <a:t>He repaired it and had a more competent artist touch it up and had it installed at a ramshackle church which he also repaired in October, 1873. Miracles were reported within hours of its installation. Seeing the devotion of the pilgrims, the bishop of Nola encouraged </a:t>
            </a:r>
            <a:r>
              <a:rPr lang="en-US" dirty="0" err="1"/>
              <a:t>Bartolo</a:t>
            </a:r>
            <a:r>
              <a:rPr lang="en-US" dirty="0"/>
              <a:t> to construct a larger church. The born-again Catholic approached architect Giovanni </a:t>
            </a:r>
            <a:r>
              <a:rPr lang="en-US" dirty="0" err="1"/>
              <a:t>Rispoli</a:t>
            </a:r>
            <a:r>
              <a:rPr lang="en-US" dirty="0"/>
              <a:t> to build saying:</a:t>
            </a:r>
          </a:p>
          <a:p>
            <a:endParaRPr lang="en-US" dirty="0"/>
          </a:p>
          <a:p>
            <a:r>
              <a:rPr lang="en-US" dirty="0"/>
              <a:t>In this place selected for its prodigies, we wish to leave to present and future generations a monument to the Queen of Victories that will be less unworthy of her greatness but more worthy of our faith and love.</a:t>
            </a:r>
          </a:p>
          <a:p>
            <a:endParaRPr lang="en-US" dirty="0"/>
          </a:p>
          <a:p>
            <a:r>
              <a:rPr lang="en-US" dirty="0"/>
              <a:t>Construction began on May 8, 1876. Cardinal La Valetta consecrated the church in May, 1891. In 1906, </a:t>
            </a:r>
            <a:r>
              <a:rPr lang="en-US" dirty="0" err="1"/>
              <a:t>Bartolo</a:t>
            </a:r>
            <a:r>
              <a:rPr lang="en-US" dirty="0"/>
              <a:t> and his wife donated the Pompeii shrine to the Holy See. </a:t>
            </a:r>
            <a:r>
              <a:rPr lang="en-US" dirty="0" err="1"/>
              <a:t>Bartolo</a:t>
            </a:r>
            <a:r>
              <a:rPr lang="en-US" dirty="0"/>
              <a:t> continued to promote the Rosary until his death on October 5, 1926, at the age of 75. He tirelessly evangelized young people at parties and in local cafes, explaining the dangers of occultism to them.</a:t>
            </a:r>
          </a:p>
          <a:p>
            <a:endParaRPr lang="en-US" dirty="0"/>
          </a:p>
          <a:p>
            <a:r>
              <a:rPr lang="en-US" dirty="0"/>
              <a:t>In 1939, the church </a:t>
            </a:r>
            <a:r>
              <a:rPr lang="en-US" dirty="0" err="1"/>
              <a:t>Bartolo</a:t>
            </a:r>
            <a:r>
              <a:rPr lang="en-US" dirty="0"/>
              <a:t> and his wife built was enlarged and reconsecrated as a basilica. It was officially renamed the Basilica of Our Lady of the Most Holy Rosary of Pompeii. It soon became a focus of pilgrimages for more than a century. Apparently, most Catholics and non-Catholics found the church built by an ex-Satanist to be devilishly irresistible.</a:t>
            </a:r>
          </a:p>
          <a:p>
            <a:endParaRPr lang="en-US" dirty="0"/>
          </a:p>
          <a:p>
            <a:r>
              <a:rPr lang="en-US" dirty="0"/>
              <a:t>When </a:t>
            </a:r>
            <a:r>
              <a:rPr lang="en-US" dirty="0" err="1"/>
              <a:t>Bartolo</a:t>
            </a:r>
            <a:r>
              <a:rPr lang="en-US" dirty="0"/>
              <a:t> died, the call for his canonization was immediate. Pope St. John Paul II beatified him on October 26, 1980 calling him the "Apostle of the Rosary." More than 30,000 people attended the ceremony. Every school student in Christendom knows what happened to the city of Pompeii on August 24, AD 79 — most people don't realize that the "new" Pompeii rose from the destroyed city's ashes 1,796 years later because of Our Lady of the Rosary and her devotee. In his "The History of the Shrine of Pompeii," </a:t>
            </a:r>
            <a:r>
              <a:rPr lang="en-US" dirty="0" err="1"/>
              <a:t>Bartolo</a:t>
            </a:r>
            <a:r>
              <a:rPr lang="en-US" dirty="0"/>
              <a:t> wrote:</a:t>
            </a:r>
          </a:p>
          <a:p>
            <a:endParaRPr lang="en-US" dirty="0"/>
          </a:p>
          <a:p>
            <a:r>
              <a:rPr lang="en-US" dirty="0"/>
              <a:t>Next to a land of dead appeared, quite suddenly, a land of resurrection and life: next to a shattered amphitheater soiled with blood, there is a living Temple of faith and love, a sacred Temple to the Virgin Mary; from a town buried in the filth of gentilism, arises a town full of life, drawing its origins from a new civilization brought by Christianity: The New Pompeii!... It is the new civilization that openly appears beside the old; the new art next to the old; Christianity full of life in juxtaposition to long surpassed paganism.</a:t>
            </a:r>
          </a:p>
          <a:p>
            <a:endParaRPr lang="en-US" dirty="0"/>
          </a:p>
          <a:p>
            <a:r>
              <a:rPr lang="en-US" dirty="0"/>
              <a:t>The newly constructed Basilica attracted new families, a railway station, postal and telegraph services, the police, roads, water, electricity, hotels, restaurants and shops. About three million pilgrims come to the Basilica every year thus bringing new life the long-dead city of Pompeii.</a:t>
            </a:r>
          </a:p>
          <a:p>
            <a:endParaRPr lang="en-US" dirty="0"/>
          </a:p>
          <a:p>
            <a:r>
              <a:rPr lang="en-US" dirty="0"/>
              <a:t>Thus, the resurrection and salvation of Pompeii is now eternally linked with the resurrection and salvation of Blessed </a:t>
            </a:r>
            <a:r>
              <a:rPr lang="en-US" dirty="0" err="1"/>
              <a:t>Bartolo</a:t>
            </a:r>
            <a:r>
              <a:rPr lang="en-US" dirty="0"/>
              <a:t> Longo―the once demonic prodigal son returned home to the embrace of Holy Mother Church.</a:t>
            </a:r>
          </a:p>
        </p:txBody>
      </p:sp>
      <p:sp>
        <p:nvSpPr>
          <p:cNvPr id="4" name="Slide Number Placeholder 3"/>
          <p:cNvSpPr>
            <a:spLocks noGrp="1"/>
          </p:cNvSpPr>
          <p:nvPr>
            <p:ph type="sldNum" sz="quarter" idx="5"/>
          </p:nvPr>
        </p:nvSpPr>
        <p:spPr/>
        <p:txBody>
          <a:bodyPr/>
          <a:lstStyle/>
          <a:p>
            <a:fld id="{A565AF0B-22C4-480D-864F-4470B6AC159F}" type="slidenum">
              <a:rPr lang="en-US" smtClean="0"/>
              <a:t>27</a:t>
            </a:fld>
            <a:endParaRPr lang="en-US"/>
          </a:p>
        </p:txBody>
      </p:sp>
    </p:spTree>
    <p:extLst>
      <p:ext uri="{BB962C8B-B14F-4D97-AF65-F5344CB8AC3E}">
        <p14:creationId xmlns:p14="http://schemas.microsoft.com/office/powerpoint/2010/main" val="5910406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beginning of his pontificate, St. John Paul II let everyone know that the Rosary was his favorite prayer.</a:t>
            </a:r>
          </a:p>
          <a:p>
            <a:r>
              <a:rPr lang="en-US" dirty="0"/>
              <a:t>Popes don't always reveal their personal preferences in public, but St. John Paul II wasn't afraid to reveal his favorite types of prayer.</a:t>
            </a:r>
          </a:p>
          <a:p>
            <a:endParaRPr lang="en-US" dirty="0"/>
          </a:p>
          <a:p>
            <a:r>
              <a:rPr lang="en-US" dirty="0"/>
              <a:t>In the second Angelus message of his pontificate in 1978, St. John Paul II said plainly, "The Rosary is my favorite prayer. A marvelous prayer! Marvelous in its simplicity and in its depth."</a:t>
            </a:r>
          </a:p>
          <a:p>
            <a:endParaRPr lang="en-US" dirty="0"/>
          </a:p>
          <a:p>
            <a:r>
              <a:rPr lang="en-US" dirty="0"/>
              <a:t>St. John Paul II affirmed this statement in his Apostolic Letter, Rosarium </a:t>
            </a:r>
            <a:r>
              <a:rPr lang="en-US" dirty="0" err="1"/>
              <a:t>Virginis</a:t>
            </a:r>
            <a:r>
              <a:rPr lang="en-US" dirty="0"/>
              <a:t> </a:t>
            </a:r>
            <a:r>
              <a:rPr lang="en-US" dirty="0" err="1"/>
              <a:t>Mariae</a:t>
            </a:r>
            <a:r>
              <a:rPr lang="en-US" dirty="0"/>
              <a:t> in 2002, pointing out how he revealed this aspect of his spiritual life so early on in his pontificate and how it continued to comfort him in good times and bad.</a:t>
            </a:r>
          </a:p>
          <a:p>
            <a:endParaRPr lang="en-US" dirty="0"/>
          </a:p>
          <a:p>
            <a:r>
              <a:rPr lang="en-US" dirty="0"/>
              <a:t>The Rosary has accompanied me in moments of joy and in moments of difficulty. To it I have entrusted any number of concerns; in it I have always found comfort. Twenty-four years ago, on October 29, 1978, scarcely two weeks after my election to the See of Peter, I frankly admitted: “The Rosary is my favorite prayer."</a:t>
            </a:r>
          </a:p>
          <a:p>
            <a:r>
              <a:rPr lang="en-US" dirty="0"/>
              <a:t>In a certain sense, if you want to know all the reasons why St. John Paul II loved the Rosary, all you need to do is read Rosarium </a:t>
            </a:r>
            <a:r>
              <a:rPr lang="en-US" dirty="0" err="1"/>
              <a:t>Virginis</a:t>
            </a:r>
            <a:r>
              <a:rPr lang="en-US" dirty="0"/>
              <a:t> </a:t>
            </a:r>
            <a:r>
              <a:rPr lang="en-US" dirty="0" err="1"/>
              <a:t>Mariae</a:t>
            </a:r>
            <a:r>
              <a:rPr lang="en-US" dirty="0"/>
              <a:t>. It contains an in-depth study of the Rosary and the many reasons why the Polish pontiff loved it.</a:t>
            </a:r>
          </a:p>
          <a:p>
            <a:endParaRPr lang="en-US" dirty="0"/>
          </a:p>
          <a:p>
            <a:endParaRPr lang="en-US" dirty="0"/>
          </a:p>
          <a:p>
            <a:r>
              <a:rPr lang="en-US" dirty="0"/>
              <a:t>St. John Paul II does list one of the primary reasons why he loves it, explaining how the Rosary is a path of contemplation.</a:t>
            </a:r>
          </a:p>
          <a:p>
            <a:endParaRPr lang="en-US" dirty="0"/>
          </a:p>
          <a:p>
            <a:r>
              <a:rPr lang="en-US" dirty="0"/>
              <a:t>[T[he most important reason for strongly encouraging the practice of the Rosary is that it represents a most effective means of fostering among the faithful that commitment to the contemplation of the Christian mystery which I have proposed in the Apostolic Letter Novo </a:t>
            </a:r>
            <a:r>
              <a:rPr lang="en-US" dirty="0" err="1"/>
              <a:t>Millennio</a:t>
            </a:r>
            <a:r>
              <a:rPr lang="en-US" dirty="0"/>
              <a:t> </a:t>
            </a:r>
            <a:r>
              <a:rPr lang="en-US" dirty="0" err="1"/>
              <a:t>Ineunte</a:t>
            </a:r>
            <a:r>
              <a:rPr lang="en-US" dirty="0"/>
              <a:t> as a genuine “training in holiness”: “What is needed is a Christian life distinguished above all in the art of prayer” ... The Rosary belongs among the finest and most praiseworthy traditions of Christian contemplation. </a:t>
            </a:r>
          </a:p>
          <a:p>
            <a:r>
              <a:rPr lang="en-US" dirty="0"/>
              <a:t>For St. John Paul II, not only did the Rosary provide a way to contemplate of the mysteries of the Gospel, it also looked to Mary, whom he believed was a "model of contemplation."</a:t>
            </a:r>
          </a:p>
          <a:p>
            <a:endParaRPr lang="en-US" dirty="0"/>
          </a:p>
          <a:p>
            <a:r>
              <a:rPr lang="en-US" dirty="0"/>
              <a:t>St. John Paul II did all that he could to promote the Rosary during his pontificate, sharing with the world its impact on his life, hoping that it could help us in our own spiritual journey.</a:t>
            </a:r>
          </a:p>
        </p:txBody>
      </p:sp>
      <p:sp>
        <p:nvSpPr>
          <p:cNvPr id="4" name="Slide Number Placeholder 3"/>
          <p:cNvSpPr>
            <a:spLocks noGrp="1"/>
          </p:cNvSpPr>
          <p:nvPr>
            <p:ph type="sldNum" sz="quarter" idx="5"/>
          </p:nvPr>
        </p:nvSpPr>
        <p:spPr/>
        <p:txBody>
          <a:bodyPr/>
          <a:lstStyle/>
          <a:p>
            <a:fld id="{A565AF0B-22C4-480D-864F-4470B6AC159F}" type="slidenum">
              <a:rPr lang="en-US" smtClean="0"/>
              <a:t>28</a:t>
            </a:fld>
            <a:endParaRPr lang="en-US"/>
          </a:p>
        </p:txBody>
      </p:sp>
    </p:spTree>
    <p:extLst>
      <p:ext uri="{BB962C8B-B14F-4D97-AF65-F5344CB8AC3E}">
        <p14:creationId xmlns:p14="http://schemas.microsoft.com/office/powerpoint/2010/main" val="20486446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a:p>
            <a:r>
              <a:rPr lang="en-US" dirty="0"/>
              <a:t>Father Patrick Peyton, C.S.C. was born in 1909 in Ireland to a devout Catholic Family. Praying the Rosary together each night was a routine in the Peyton household and laid a strong foundation for Father Peyton's faith. A farmer from a nearby village needed help picking potatoes. While staying with them, Patrick realized that this family is different than his, as there is no “Spirit of Faith” and no Family Rosary. Patrick decided to share his love for Mary and the Family Rosary with this family and they begin to pray the Rosary nightly.</a:t>
            </a:r>
          </a:p>
          <a:p>
            <a:endParaRPr lang="en-US" dirty="0"/>
          </a:p>
          <a:p>
            <a:r>
              <a:rPr lang="en-US" dirty="0"/>
              <a:t>Patrick was diagnosed with advanced and in 9 months wasn’t healing. Doctors offer Patrick two options: a risky surgery, with little hope for success, or simply to pray. A friend told him: "You have the Faith, Pat," he said, "but you’re not using it. You brought it with you from Ireland. Your mother gave it to you, just as her mother had given it to her."</a:t>
            </a:r>
          </a:p>
          <a:p>
            <a:endParaRPr lang="en-US" dirty="0"/>
          </a:p>
          <a:p>
            <a:r>
              <a:rPr lang="en-US" dirty="0"/>
              <a:t>Patrick prayed to Mary, Our Blessed Mother for a cure. In 2 weeks he knew in his heart that he had been cured. His depression, darkness and feeling of loneliness were replaced by lightness, freedom and hope.  Patrick saw Our Lady in a new light: how human, approachable and sensitive she is to our needs.</a:t>
            </a:r>
          </a:p>
          <a:p>
            <a:endParaRPr lang="en-US" dirty="0"/>
          </a:p>
          <a:p>
            <a:r>
              <a:rPr lang="en-US" dirty="0"/>
              <a:t>Soon after ordination Father Pat began the Family Rosary Crusade. </a:t>
            </a:r>
          </a:p>
          <a:p>
            <a:endParaRPr lang="en-US" dirty="0"/>
          </a:p>
          <a:p>
            <a:r>
              <a:rPr lang="en-US" dirty="0"/>
              <a:t>On May 13, 1945, families all over the country heard a program like no other, featuring Archbishop Spellman of New York, President Harry Truman, Bing Crosby and the parents and sister of the Sullivan family of Iowa leading the Rosary. Five brothers from that family had lost their lives when their ship went down in the war. Father Peyton finished the program with an impassioned plea for families to pray the Rosary together for peace.</a:t>
            </a:r>
          </a:p>
          <a:p>
            <a:endParaRPr lang="en-US" dirty="0"/>
          </a:p>
          <a:p>
            <a:r>
              <a:rPr lang="en-US" dirty="0"/>
              <a:t>The program garnered the biggest following of any in the Mutual Broadcasting System to date. People wanted more!</a:t>
            </a:r>
          </a:p>
          <a:p>
            <a:endParaRPr lang="en-US" dirty="0"/>
          </a:p>
          <a:p>
            <a:r>
              <a:rPr lang="en-US" dirty="0"/>
              <a:t>Known the world over as “The Rosary Priest,” Father Peyton began Family Rosary, in Albany, N.Y. in 1942, with the goal of building family unity through daily prayer of the Rosary. Father Peyton went on to lead millions in prayer at over 540 Family Rosary Rallies that drew 28 million people, including 2 million each at events in Sao Paulo, Brazil and Manila, Philippines.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565AF0B-22C4-480D-864F-4470B6AC159F}" type="slidenum">
              <a:rPr lang="en-US" smtClean="0"/>
              <a:t>29</a:t>
            </a:fld>
            <a:endParaRPr lang="en-US"/>
          </a:p>
        </p:txBody>
      </p:sp>
    </p:spTree>
    <p:extLst>
      <p:ext uri="{BB962C8B-B14F-4D97-AF65-F5344CB8AC3E}">
        <p14:creationId xmlns:p14="http://schemas.microsoft.com/office/powerpoint/2010/main" val="676058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65AF0B-22C4-480D-864F-4470B6AC159F}" type="slidenum">
              <a:rPr lang="en-US" smtClean="0"/>
              <a:t>3</a:t>
            </a:fld>
            <a:endParaRPr lang="en-US"/>
          </a:p>
        </p:txBody>
      </p:sp>
    </p:spTree>
    <p:extLst>
      <p:ext uri="{BB962C8B-B14F-4D97-AF65-F5344CB8AC3E}">
        <p14:creationId xmlns:p14="http://schemas.microsoft.com/office/powerpoint/2010/main" val="33949291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Fr Lawrence Lew’s stunning photographs of sacred art inspire his contemplations of each Mystery of the Rosary. Both the words and the images make the Mysteries we contemplate in this great prayer vivid and real, helping all of us – those who pray the Rosary faithfully and those who struggle with the devotion – to pray more deeply and with greater understanding. Once skeptical of all things Marian, Dominican Father Lawrence Lew now travels the world, preaching the Holy Rosary, ‘Mary’s gift to the entire Church.’ “Praying together brings people together,” Father Lawrence said, “and I think that is the great power of the Rosary: It unites us, and it brings us right into the heart of the universal Church. We recognize that we are a communion of saints, and the Rosary is Mary’s gift to the entire Church.”  </a:t>
            </a:r>
            <a:r>
              <a:rPr lang="en-US" dirty="0"/>
              <a:t>“there is this beautiful idea that, as we pray, we are praying spiritual dewdrops that bring refreshment and new life to a parched world.” The Rosary, (the Dominican Father continued,) “is therefore all the more needed so that we can water the earth with the dewfall of God’s grace, the dewfall of the Holy Spirit.”</a:t>
            </a:r>
          </a:p>
          <a:p>
            <a:endParaRPr lang="en-US" dirty="0"/>
          </a:p>
          <a:p>
            <a:r>
              <a:rPr lang="en-US" dirty="0"/>
              <a:t>Fr Joseph Anthony Kress leads the annual Dominican Rosary Pilgrimage at the Basilica of the Immaculate Conception yearly. He said: “The Rosary is “ever ancient, ever new.” It’s always central to Dominican life and preaching, but every generation discovers it afresh. I’ve seen how young people and new converts especially cling to the Rosary — not as just a pious activity, but as a way of life. In a world that feels formless, the Rosary provides structure and formation, helping us focus on Christ through Mary.” “My hope is simple: that more people encounter Jesus through Mary. That’s the victory — each person united to Christ.“</a:t>
            </a:r>
          </a:p>
        </p:txBody>
      </p:sp>
      <p:sp>
        <p:nvSpPr>
          <p:cNvPr id="4" name="Slide Number Placeholder 3"/>
          <p:cNvSpPr>
            <a:spLocks noGrp="1"/>
          </p:cNvSpPr>
          <p:nvPr>
            <p:ph type="sldNum" sz="quarter" idx="5"/>
          </p:nvPr>
        </p:nvSpPr>
        <p:spPr/>
        <p:txBody>
          <a:bodyPr/>
          <a:lstStyle/>
          <a:p>
            <a:fld id="{A565AF0B-22C4-480D-864F-4470B6AC159F}" type="slidenum">
              <a:rPr lang="en-US" smtClean="0"/>
              <a:t>30</a:t>
            </a:fld>
            <a:endParaRPr lang="en-US"/>
          </a:p>
        </p:txBody>
      </p:sp>
    </p:spTree>
    <p:extLst>
      <p:ext uri="{BB962C8B-B14F-4D97-AF65-F5344CB8AC3E}">
        <p14:creationId xmlns:p14="http://schemas.microsoft.com/office/powerpoint/2010/main" val="5027739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Favorite Devotions: Rosary, Divine Mercy, Fr. Donald Calloway, MIC, a convert to Catholicism, is a member of the Congregation of Marian Fathers of the Immaculate Conception. Before his conversion to Catholicism, he was a high school dropout who had been kicked out of a foreign country, institutionalized twice, and thrown in jail multiple times. After his radical conversion things really started to happen in his life . . . </a:t>
            </a:r>
          </a:p>
        </p:txBody>
      </p:sp>
      <p:sp>
        <p:nvSpPr>
          <p:cNvPr id="4" name="Slide Number Placeholder 3"/>
          <p:cNvSpPr>
            <a:spLocks noGrp="1"/>
          </p:cNvSpPr>
          <p:nvPr>
            <p:ph type="sldNum" sz="quarter" idx="5"/>
          </p:nvPr>
        </p:nvSpPr>
        <p:spPr/>
        <p:txBody>
          <a:bodyPr/>
          <a:lstStyle/>
          <a:p>
            <a:fld id="{A565AF0B-22C4-480D-864F-4470B6AC159F}" type="slidenum">
              <a:rPr lang="en-US" smtClean="0"/>
              <a:t>31</a:t>
            </a:fld>
            <a:endParaRPr lang="en-US"/>
          </a:p>
        </p:txBody>
      </p:sp>
    </p:spTree>
    <p:extLst>
      <p:ext uri="{BB962C8B-B14F-4D97-AF65-F5344CB8AC3E}">
        <p14:creationId xmlns:p14="http://schemas.microsoft.com/office/powerpoint/2010/main" val="14470811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Spirit juice kids, Paradisus Dei (</a:t>
            </a:r>
            <a:r>
              <a:rPr lang="en-US" dirty="0" err="1"/>
              <a:t>youtube</a:t>
            </a:r>
            <a:r>
              <a:rPr lang="en-US" dirty="0"/>
              <a:t> formed and site), word on fire, ascension press, EWTN kids Rosary (</a:t>
            </a:r>
            <a:r>
              <a:rPr lang="en-US" dirty="0" err="1"/>
              <a:t>youtube</a:t>
            </a:r>
            <a:r>
              <a:rPr lang="en-US" dirty="0"/>
              <a:t>)</a:t>
            </a:r>
          </a:p>
        </p:txBody>
      </p:sp>
      <p:sp>
        <p:nvSpPr>
          <p:cNvPr id="4" name="Slide Number Placeholder 3"/>
          <p:cNvSpPr>
            <a:spLocks noGrp="1"/>
          </p:cNvSpPr>
          <p:nvPr>
            <p:ph type="sldNum" sz="quarter" idx="5"/>
          </p:nvPr>
        </p:nvSpPr>
        <p:spPr/>
        <p:txBody>
          <a:bodyPr/>
          <a:lstStyle/>
          <a:p>
            <a:fld id="{A565AF0B-22C4-480D-864F-4470B6AC159F}" type="slidenum">
              <a:rPr lang="en-US" smtClean="0"/>
              <a:t>32</a:t>
            </a:fld>
            <a:endParaRPr lang="en-US"/>
          </a:p>
        </p:txBody>
      </p:sp>
    </p:spTree>
    <p:extLst>
      <p:ext uri="{BB962C8B-B14F-4D97-AF65-F5344CB8AC3E}">
        <p14:creationId xmlns:p14="http://schemas.microsoft.com/office/powerpoint/2010/main" val="195514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65AF0B-22C4-480D-864F-4470B6AC159F}" type="slidenum">
              <a:rPr lang="en-US" smtClean="0"/>
              <a:t>33</a:t>
            </a:fld>
            <a:endParaRPr lang="en-US"/>
          </a:p>
        </p:txBody>
      </p:sp>
    </p:spTree>
    <p:extLst>
      <p:ext uri="{BB962C8B-B14F-4D97-AF65-F5344CB8AC3E}">
        <p14:creationId xmlns:p14="http://schemas.microsoft.com/office/powerpoint/2010/main" val="25653239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4187254"/>
          </a:xfrm>
        </p:spPr>
        <p:txBody>
          <a:bodyPr/>
          <a:lstStyle/>
          <a:p>
            <a:r>
              <a:rPr lang="en-US" dirty="0"/>
              <a:t>The rosary gained greater popularity in the 1500s, when Moslem Turks were ravaging Eastern Europe. Recall that in 1453, Constantinople had fallen to the Moslems, leaving the Balkans and Hungary open to conquest. With Moslems raiding even the coast of Italy, the control of the Mediterranean was now at stake.</a:t>
            </a:r>
          </a:p>
          <a:p>
            <a:endParaRPr lang="en-US" dirty="0"/>
          </a:p>
          <a:p>
            <a:r>
              <a:rPr lang="en-US" dirty="0"/>
              <a:t>The year was 1571 and the Turkish naval fleet of the Ottoman empire was threatening to conquer Europe for Islam. Pope Pius V (now a saint) called on Christian nations to send ships and men to defend themselves from the invaders.</a:t>
            </a:r>
          </a:p>
          <a:p>
            <a:r>
              <a:rPr lang="en-US" dirty="0"/>
              <a:t>The Turkish fleet was the mightiest and most disciplined naval force on the planet at the time of the battle. Victory seemed impossible from the inferior Christian army, but nevertheless, “The Holy Fleet” prepared for battle.</a:t>
            </a:r>
          </a:p>
          <a:p>
            <a:r>
              <a:rPr lang="en-US" dirty="0"/>
              <a:t>Pope Pius V called upon Catholics to begin praying the Rosary continuously and on October 7, 1571, the two armies met in the harbor of Lepanto. Though originally it appeared that the Holy Fleet would suffer a quick defeat, the supernatural aid of hundreds of thousands of Catholics praying the Rosary results in a defeat of the Turkish army! The once-powerful Turkish military was defeated and the Christian slaves onboard were set free!</a:t>
            </a:r>
          </a:p>
          <a:p>
            <a:r>
              <a:rPr lang="en-US" dirty="0"/>
              <a:t>At the very hour of the victory, Pope Pius V (more than a thousand miles away), rose from his chair and proclaimed a Catholic victory! He declared October 7th would be the feast of Our Lady of Victory in thanksgiving for her aid of the Holy Fleet.</a:t>
            </a:r>
          </a:p>
        </p:txBody>
      </p:sp>
      <p:sp>
        <p:nvSpPr>
          <p:cNvPr id="4" name="Slide Number Placeholder 3"/>
          <p:cNvSpPr>
            <a:spLocks noGrp="1"/>
          </p:cNvSpPr>
          <p:nvPr>
            <p:ph type="sldNum" sz="quarter" idx="5"/>
          </p:nvPr>
        </p:nvSpPr>
        <p:spPr/>
        <p:txBody>
          <a:bodyPr/>
          <a:lstStyle/>
          <a:p>
            <a:fld id="{A565AF0B-22C4-480D-864F-4470B6AC159F}" type="slidenum">
              <a:rPr lang="en-US" smtClean="0"/>
              <a:t>34</a:t>
            </a:fld>
            <a:endParaRPr lang="en-US"/>
          </a:p>
        </p:txBody>
      </p:sp>
    </p:spTree>
    <p:extLst>
      <p:ext uri="{BB962C8B-B14F-4D97-AF65-F5344CB8AC3E}">
        <p14:creationId xmlns:p14="http://schemas.microsoft.com/office/powerpoint/2010/main" val="18487910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MIRACULOUS PROTECTION FROM ATOMIC BOMB IN HIROSHIMA: </a:t>
            </a:r>
            <a:r>
              <a:rPr lang="en-US" dirty="0"/>
              <a:t>When an atomic bomb was dropped on Hiroshima, Japan everything within a mile was annihilated. The only survivors within that one mile radius were eight priests. These 8 men walked away from the atomic blast and lived into old age without radiation poisoning.  –Taylor Marshall</a:t>
            </a:r>
          </a:p>
          <a:p>
            <a:r>
              <a:rPr lang="en-US" dirty="0"/>
              <a:t>            “ Not only did they all survive with (at most) relatively minor injuries, but they all lived well past that awful day with no radiation sickness, no loss of hearing, or any other visible long term defects or maladies. Naturally, they were interviewed and examined numerous times (Fr. Schiffer, a survivor, said over 200 times) by scientists and health care people about their remarkable experience and they say “we believe that we survived because we were living the message of Fatima. We lived and prayed the rosary daily in that home.”</a:t>
            </a:r>
          </a:p>
          <a:p>
            <a:endParaRPr lang="en-US" dirty="0"/>
          </a:p>
          <a:p>
            <a:r>
              <a:rPr lang="en-US" b="1" dirty="0"/>
              <a:t>GUNS FELL TO ROSARIES IN A BLOODLESS REVOLUTION: </a:t>
            </a:r>
            <a:r>
              <a:rPr lang="en-US" dirty="0"/>
              <a:t>Standing in pairs, Sister </a:t>
            </a:r>
            <a:r>
              <a:rPr lang="en-US" dirty="0" err="1"/>
              <a:t>Ocariza</a:t>
            </a:r>
            <a:r>
              <a:rPr lang="en-US" dirty="0"/>
              <a:t> and 16 other nuns led the rosary as soldiers escorted rolling military tanks with their turrets trained on them. She said staring down those tanks has been the scariest experience of her life. “I said, ‘Lord forgive me for all my sins and even the offenses of our Filipino people.’ If really the tanks would crush us, … kill us sisters, not the people because we (did not) want bloodshed. I love my country.” But the tanks stopped, and the soldiers joined the protesters reciting the rosary,’ that was really a miracle!</a:t>
            </a:r>
          </a:p>
          <a:p>
            <a:endParaRPr lang="en-US" dirty="0"/>
          </a:p>
          <a:p>
            <a:r>
              <a:rPr lang="en-US" b="1" dirty="0"/>
              <a:t>TWO MEN FROM THE SAME FAMILY WERE SAVED FROM DEATH BECAUSE OF A ROSARY IN TWO DIFFERENT WARS: </a:t>
            </a:r>
            <a:r>
              <a:rPr lang="en-US" dirty="0"/>
              <a:t>Private Glenn </a:t>
            </a:r>
            <a:r>
              <a:rPr lang="en-US" dirty="0" err="1"/>
              <a:t>Hockton</a:t>
            </a:r>
            <a:r>
              <a:rPr lang="en-US" dirty="0"/>
              <a:t>  bent down to pick his up rosary that had fallen off his neck-a move that  alerted him that he had stepped on a landmine in Afghanistan. He stood still where he was for 45 minutes while his colleagues defused the mine. He wasn’t the first one in his family to  narrowly escape death because of  rosary. Glenn’s great-grandfather Joseph Sunny Truman also credited a rosary with saving his life when a bomb blast ahead of him missed him by a hair  because he stopped to pick up a rosary he saw on the ground. </a:t>
            </a:r>
          </a:p>
        </p:txBody>
      </p:sp>
      <p:sp>
        <p:nvSpPr>
          <p:cNvPr id="4" name="Slide Number Placeholder 3"/>
          <p:cNvSpPr>
            <a:spLocks noGrp="1"/>
          </p:cNvSpPr>
          <p:nvPr>
            <p:ph type="sldNum" sz="quarter" idx="5"/>
          </p:nvPr>
        </p:nvSpPr>
        <p:spPr/>
        <p:txBody>
          <a:bodyPr/>
          <a:lstStyle/>
          <a:p>
            <a:fld id="{A565AF0B-22C4-480D-864F-4470B6AC159F}" type="slidenum">
              <a:rPr lang="en-US" smtClean="0"/>
              <a:t>35</a:t>
            </a:fld>
            <a:endParaRPr lang="en-US"/>
          </a:p>
        </p:txBody>
      </p:sp>
    </p:spTree>
    <p:extLst>
      <p:ext uri="{BB962C8B-B14F-4D97-AF65-F5344CB8AC3E}">
        <p14:creationId xmlns:p14="http://schemas.microsoft.com/office/powerpoint/2010/main" val="3699851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F2F2F"/>
                </a:solidFill>
                <a:effectLst/>
                <a:latin typeface="Cabin"/>
              </a:rPr>
              <a:t>"If you persevere in reciting the Rosary, this will be a most probable sign of your eternal salvation."</a:t>
            </a:r>
            <a:br>
              <a:rPr lang="en-US" dirty="0"/>
            </a:br>
            <a:r>
              <a:rPr lang="en-US" b="1" i="0" dirty="0">
                <a:solidFill>
                  <a:srgbClr val="2F2F2F"/>
                </a:solidFill>
                <a:effectLst/>
                <a:latin typeface="Cabin"/>
              </a:rPr>
              <a:t>—Blessed Alan de la Roche</a:t>
            </a:r>
          </a:p>
          <a:p>
            <a:endParaRPr lang="en-US" b="1" dirty="0">
              <a:solidFill>
                <a:srgbClr val="2F2F2F"/>
              </a:solidFill>
              <a:latin typeface="Cabin"/>
            </a:endParaRPr>
          </a:p>
          <a:p>
            <a:r>
              <a:rPr lang="en-US" i="0" dirty="0">
                <a:solidFill>
                  <a:srgbClr val="2F2F2F"/>
                </a:solidFill>
                <a:effectLst/>
                <a:latin typeface="Cabin"/>
              </a:rPr>
              <a:t>“The Rosary is the best therapy for these distraught, unhappy, fearful, and frustrated souls, precisely because it involves the simultaneous use of three powers: the physical, the vocal, and the spiritual, and in that order.” Venerable Fulton Sheen</a:t>
            </a:r>
          </a:p>
          <a:p>
            <a:endParaRPr lang="en-US" b="1" i="0" dirty="0">
              <a:solidFill>
                <a:srgbClr val="2F2F2F"/>
              </a:solidFill>
              <a:effectLst/>
              <a:latin typeface="Cabin"/>
            </a:endParaRPr>
          </a:p>
          <a:p>
            <a:endParaRPr lang="en-US" b="1" i="0" dirty="0">
              <a:solidFill>
                <a:srgbClr val="2F2F2F"/>
              </a:solidFill>
              <a:effectLst/>
              <a:latin typeface="Cabin"/>
            </a:endParaRPr>
          </a:p>
          <a:p>
            <a:endParaRPr lang="en-US" b="1" dirty="0">
              <a:solidFill>
                <a:srgbClr val="2F2F2F"/>
              </a:solidFill>
              <a:latin typeface="Cabin"/>
            </a:endParaRPr>
          </a:p>
          <a:p>
            <a:endParaRPr lang="en-US" dirty="0"/>
          </a:p>
          <a:p>
            <a:endParaRPr lang="en-US" dirty="0"/>
          </a:p>
        </p:txBody>
      </p:sp>
      <p:sp>
        <p:nvSpPr>
          <p:cNvPr id="4" name="Slide Number Placeholder 3"/>
          <p:cNvSpPr>
            <a:spLocks noGrp="1"/>
          </p:cNvSpPr>
          <p:nvPr>
            <p:ph type="sldNum" sz="quarter" idx="5"/>
          </p:nvPr>
        </p:nvSpPr>
        <p:spPr/>
        <p:txBody>
          <a:bodyPr/>
          <a:lstStyle/>
          <a:p>
            <a:fld id="{A565AF0B-22C4-480D-864F-4470B6AC159F}" type="slidenum">
              <a:rPr lang="en-US" smtClean="0"/>
              <a:t>36</a:t>
            </a:fld>
            <a:endParaRPr lang="en-US"/>
          </a:p>
        </p:txBody>
      </p:sp>
    </p:spTree>
    <p:extLst>
      <p:ext uri="{BB962C8B-B14F-4D97-AF65-F5344CB8AC3E}">
        <p14:creationId xmlns:p14="http://schemas.microsoft.com/office/powerpoint/2010/main" val="18660669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65AF0B-22C4-480D-864F-4470B6AC159F}" type="slidenum">
              <a:rPr lang="en-US" smtClean="0"/>
              <a:t>37</a:t>
            </a:fld>
            <a:endParaRPr lang="en-US"/>
          </a:p>
        </p:txBody>
      </p:sp>
    </p:spTree>
    <p:extLst>
      <p:ext uri="{BB962C8B-B14F-4D97-AF65-F5344CB8AC3E}">
        <p14:creationId xmlns:p14="http://schemas.microsoft.com/office/powerpoint/2010/main" val="3317106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65AF0B-22C4-480D-864F-4470B6AC159F}" type="slidenum">
              <a:rPr lang="en-US" smtClean="0"/>
              <a:t>38</a:t>
            </a:fld>
            <a:endParaRPr lang="en-US"/>
          </a:p>
        </p:txBody>
      </p:sp>
    </p:spTree>
    <p:extLst>
      <p:ext uri="{BB962C8B-B14F-4D97-AF65-F5344CB8AC3E}">
        <p14:creationId xmlns:p14="http://schemas.microsoft.com/office/powerpoint/2010/main" val="31151147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65AF0B-22C4-480D-864F-4470B6AC159F}" type="slidenum">
              <a:rPr lang="en-US" smtClean="0"/>
              <a:t>39</a:t>
            </a:fld>
            <a:endParaRPr lang="en-US"/>
          </a:p>
        </p:txBody>
      </p:sp>
    </p:spTree>
    <p:extLst>
      <p:ext uri="{BB962C8B-B14F-4D97-AF65-F5344CB8AC3E}">
        <p14:creationId xmlns:p14="http://schemas.microsoft.com/office/powerpoint/2010/main" val="2475981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65AF0B-22C4-480D-864F-4470B6AC159F}" type="slidenum">
              <a:rPr lang="en-US" smtClean="0"/>
              <a:t>4</a:t>
            </a:fld>
            <a:endParaRPr lang="en-US"/>
          </a:p>
        </p:txBody>
      </p:sp>
    </p:spTree>
    <p:extLst>
      <p:ext uri="{BB962C8B-B14F-4D97-AF65-F5344CB8AC3E}">
        <p14:creationId xmlns:p14="http://schemas.microsoft.com/office/powerpoint/2010/main" val="26711203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65AF0B-22C4-480D-864F-4470B6AC159F}" type="slidenum">
              <a:rPr lang="en-US" smtClean="0"/>
              <a:t>40</a:t>
            </a:fld>
            <a:endParaRPr lang="en-US"/>
          </a:p>
        </p:txBody>
      </p:sp>
    </p:spTree>
    <p:extLst>
      <p:ext uri="{BB962C8B-B14F-4D97-AF65-F5344CB8AC3E}">
        <p14:creationId xmlns:p14="http://schemas.microsoft.com/office/powerpoint/2010/main" val="16331677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65AF0B-22C4-480D-864F-4470B6AC159F}" type="slidenum">
              <a:rPr lang="en-US" smtClean="0"/>
              <a:t>41</a:t>
            </a:fld>
            <a:endParaRPr lang="en-US"/>
          </a:p>
        </p:txBody>
      </p:sp>
    </p:spTree>
    <p:extLst>
      <p:ext uri="{BB962C8B-B14F-4D97-AF65-F5344CB8AC3E}">
        <p14:creationId xmlns:p14="http://schemas.microsoft.com/office/powerpoint/2010/main" val="38841544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65AF0B-22C4-480D-864F-4470B6AC159F}" type="slidenum">
              <a:rPr lang="en-US" smtClean="0"/>
              <a:t>42</a:t>
            </a:fld>
            <a:endParaRPr lang="en-US"/>
          </a:p>
        </p:txBody>
      </p:sp>
    </p:spTree>
    <p:extLst>
      <p:ext uri="{BB962C8B-B14F-4D97-AF65-F5344CB8AC3E}">
        <p14:creationId xmlns:p14="http://schemas.microsoft.com/office/powerpoint/2010/main" val="2537298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Mysteries come from Scripture – the Word of God – As such they are intended to be reflected upon when praying the Rosary. There are two stories of the origin of the mysteries: one – that they were revealed to St Dominic de Guzman by the Blessed Mother in 1208 and another that they were developed by St Dominic of Prussia in the early 1400s. </a:t>
            </a:r>
          </a:p>
        </p:txBody>
      </p:sp>
      <p:sp>
        <p:nvSpPr>
          <p:cNvPr id="4" name="Slide Number Placeholder 3"/>
          <p:cNvSpPr>
            <a:spLocks noGrp="1"/>
          </p:cNvSpPr>
          <p:nvPr>
            <p:ph type="sldNum" sz="quarter" idx="5"/>
          </p:nvPr>
        </p:nvSpPr>
        <p:spPr/>
        <p:txBody>
          <a:bodyPr/>
          <a:lstStyle/>
          <a:p>
            <a:fld id="{A565AF0B-22C4-480D-864F-4470B6AC159F}" type="slidenum">
              <a:rPr lang="en-US" smtClean="0"/>
              <a:t>5</a:t>
            </a:fld>
            <a:endParaRPr lang="en-US"/>
          </a:p>
        </p:txBody>
      </p:sp>
    </p:spTree>
    <p:extLst>
      <p:ext uri="{BB962C8B-B14F-4D97-AF65-F5344CB8AC3E}">
        <p14:creationId xmlns:p14="http://schemas.microsoft.com/office/powerpoint/2010/main" val="740235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prayer begins, “Hail Mary, full of grace, the Lord is with thee.” This is nothing other than the greeting the angel Gabriel gave Mary in Luke 1:28 (Confraternity Version). The next part reads this way:</a:t>
            </a:r>
          </a:p>
          <a:p>
            <a:endParaRPr lang="en-US" dirty="0"/>
          </a:p>
          <a:p>
            <a:r>
              <a:rPr lang="en-US" dirty="0"/>
              <a:t>“Blessed art thou among women, and blessed is the fruit of thy womb, Jesus.” This was exactly what Mary’s cousin Elizabeth said to her in Luke 1:42. The only thing that has been added to these two verses are the names “Jesus” and “Mary,” to make clear who is being referred to. So the first part of the Hail Mary is entirely biblical.</a:t>
            </a:r>
          </a:p>
          <a:p>
            <a:endParaRPr lang="en-US" dirty="0"/>
          </a:p>
          <a:p>
            <a:r>
              <a:rPr lang="en-US" dirty="0"/>
              <a:t>The second part of the Hail Mary is not taken straight from Scripture, but it is entirely biblical in the thoughts it expresses. It reads:</a:t>
            </a:r>
          </a:p>
          <a:p>
            <a:endParaRPr lang="en-US" dirty="0"/>
          </a:p>
          <a:p>
            <a:r>
              <a:rPr lang="en-US" dirty="0"/>
              <a:t>“Holy Mary, Mother of God, pray for us sinners, now and at the hour of our death. Amen.”</a:t>
            </a:r>
          </a:p>
        </p:txBody>
      </p:sp>
      <p:sp>
        <p:nvSpPr>
          <p:cNvPr id="4" name="Slide Number Placeholder 3"/>
          <p:cNvSpPr>
            <a:spLocks noGrp="1"/>
          </p:cNvSpPr>
          <p:nvPr>
            <p:ph type="sldNum" sz="quarter" idx="5"/>
          </p:nvPr>
        </p:nvSpPr>
        <p:spPr/>
        <p:txBody>
          <a:bodyPr/>
          <a:lstStyle/>
          <a:p>
            <a:fld id="{A565AF0B-22C4-480D-864F-4470B6AC159F}" type="slidenum">
              <a:rPr lang="en-US" smtClean="0"/>
              <a:t>6</a:t>
            </a:fld>
            <a:endParaRPr lang="en-US"/>
          </a:p>
        </p:txBody>
      </p:sp>
    </p:spTree>
    <p:extLst>
      <p:ext uri="{BB962C8B-B14F-4D97-AF65-F5344CB8AC3E}">
        <p14:creationId xmlns:p14="http://schemas.microsoft.com/office/powerpoint/2010/main" val="3870667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 “The Lord’s Prayer”. the Our Father or Pater Noster (from its opening words in Latin), also known as the Lord’s Prayer—is even more acceptable to Protestants because Jesus himself taught it to his disciples.</a:t>
            </a:r>
          </a:p>
          <a:p>
            <a:endParaRPr lang="en-US" dirty="0"/>
          </a:p>
          <a:p>
            <a:r>
              <a:rPr lang="en-US" dirty="0"/>
              <a:t>It is given in the Bible in two slightly different versions (Matt. 6:9-13; Luke 11:2-4). The one given in Matthew is the one all Christians say.</a:t>
            </a:r>
          </a:p>
        </p:txBody>
      </p:sp>
      <p:sp>
        <p:nvSpPr>
          <p:cNvPr id="4" name="Slide Number Placeholder 3"/>
          <p:cNvSpPr>
            <a:spLocks noGrp="1"/>
          </p:cNvSpPr>
          <p:nvPr>
            <p:ph type="sldNum" sz="quarter" idx="5"/>
          </p:nvPr>
        </p:nvSpPr>
        <p:spPr/>
        <p:txBody>
          <a:bodyPr/>
          <a:lstStyle/>
          <a:p>
            <a:fld id="{A565AF0B-22C4-480D-864F-4470B6AC159F}" type="slidenum">
              <a:rPr lang="en-US" smtClean="0"/>
              <a:t>7</a:t>
            </a:fld>
            <a:endParaRPr lang="en-US"/>
          </a:p>
        </p:txBody>
      </p:sp>
    </p:spTree>
    <p:extLst>
      <p:ext uri="{BB962C8B-B14F-4D97-AF65-F5344CB8AC3E}">
        <p14:creationId xmlns:p14="http://schemas.microsoft.com/office/powerpoint/2010/main" val="1754244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Glory Be, sometimes called the Gloria or Gloria Patri. The last two names are taken from the opening words of the Latin version of the prayer, which in English reads:  “Glory be to the Father, and to the Son, and to the Holy Spirit. As it was in the beginning, is now, and ever shall be, world without end. Amen.” The Gloria is a brief hymn of praise in which all Christians can join. It has been used since the fourth century (though its present form is from the seventh) and traditionally has been recited at the end of each Psalm in the Divine Office.</a:t>
            </a:r>
          </a:p>
          <a:p>
            <a:endParaRPr lang="en-US" dirty="0"/>
          </a:p>
          <a:p>
            <a:r>
              <a:rPr lang="en-US" dirty="0"/>
              <a:t>1917 AD: Mary appeared to three shepherd children in Fatima, Portugal, giving them many messages, including a call to pray the Rosary every single day for world peace. She invited them to add on a short prayer to every decade: “O my Jesus, forgive us our sins, save us from the fires of hell, and bring all souls to heaven, especially those in most need of your mercy.” This new update to the Rosary is called “The Fatima Prayer.”</a:t>
            </a:r>
          </a:p>
          <a:p>
            <a:endParaRPr lang="en-US" dirty="0"/>
          </a:p>
        </p:txBody>
      </p:sp>
      <p:sp>
        <p:nvSpPr>
          <p:cNvPr id="4" name="Slide Number Placeholder 3"/>
          <p:cNvSpPr>
            <a:spLocks noGrp="1"/>
          </p:cNvSpPr>
          <p:nvPr>
            <p:ph type="sldNum" sz="quarter" idx="5"/>
          </p:nvPr>
        </p:nvSpPr>
        <p:spPr/>
        <p:txBody>
          <a:bodyPr/>
          <a:lstStyle/>
          <a:p>
            <a:fld id="{A565AF0B-22C4-480D-864F-4470B6AC159F}" type="slidenum">
              <a:rPr lang="en-US" smtClean="0"/>
              <a:t>8</a:t>
            </a:fld>
            <a:endParaRPr lang="en-US"/>
          </a:p>
        </p:txBody>
      </p:sp>
    </p:spTree>
    <p:extLst>
      <p:ext uri="{BB962C8B-B14F-4D97-AF65-F5344CB8AC3E}">
        <p14:creationId xmlns:p14="http://schemas.microsoft.com/office/powerpoint/2010/main" val="2856345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Apostles’ Creed is so called not because it was composed by the apostles themselves, but because it expresses their teachings. The original form of the creed came into use around A.D. 125, and the present form dates from the 400s.</a:t>
            </a:r>
          </a:p>
        </p:txBody>
      </p:sp>
      <p:sp>
        <p:nvSpPr>
          <p:cNvPr id="4" name="Slide Number Placeholder 3"/>
          <p:cNvSpPr>
            <a:spLocks noGrp="1"/>
          </p:cNvSpPr>
          <p:nvPr>
            <p:ph type="sldNum" sz="quarter" idx="5"/>
          </p:nvPr>
        </p:nvSpPr>
        <p:spPr/>
        <p:txBody>
          <a:bodyPr/>
          <a:lstStyle/>
          <a:p>
            <a:fld id="{A565AF0B-22C4-480D-864F-4470B6AC159F}" type="slidenum">
              <a:rPr lang="en-US" smtClean="0"/>
              <a:t>9</a:t>
            </a:fld>
            <a:endParaRPr lang="en-US"/>
          </a:p>
        </p:txBody>
      </p:sp>
    </p:spTree>
    <p:extLst>
      <p:ext uri="{BB962C8B-B14F-4D97-AF65-F5344CB8AC3E}">
        <p14:creationId xmlns:p14="http://schemas.microsoft.com/office/powerpoint/2010/main" val="3477082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8C257D38-D2C8-4A0E-AA04-E7E30432D1B9}" type="datetimeFigureOut">
              <a:rPr lang="en-US" smtClean="0"/>
              <a:t>10/25/2025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7DEDB-9B59-4CF1-A993-F45446626C1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264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257D38-D2C8-4A0E-AA04-E7E30432D1B9}" type="datetimeFigureOut">
              <a:rPr lang="en-US" smtClean="0"/>
              <a:t>10/25/2025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7DEDB-9B59-4CF1-A993-F45446626C11}" type="slidenum">
              <a:rPr lang="en-US" smtClean="0"/>
              <a:t>‹#›</a:t>
            </a:fld>
            <a:endParaRPr lang="en-US"/>
          </a:p>
        </p:txBody>
      </p:sp>
    </p:spTree>
    <p:extLst>
      <p:ext uri="{BB962C8B-B14F-4D97-AF65-F5344CB8AC3E}">
        <p14:creationId xmlns:p14="http://schemas.microsoft.com/office/powerpoint/2010/main" val="687346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257D38-D2C8-4A0E-AA04-E7E30432D1B9}" type="datetimeFigureOut">
              <a:rPr lang="en-US" smtClean="0"/>
              <a:t>10/25/2025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7DEDB-9B59-4CF1-A993-F45446626C11}"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977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257D38-D2C8-4A0E-AA04-E7E30432D1B9}" type="datetimeFigureOut">
              <a:rPr lang="en-US" smtClean="0"/>
              <a:t>10/25/2025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7DEDB-9B59-4CF1-A993-F45446626C11}" type="slidenum">
              <a:rPr lang="en-US" smtClean="0"/>
              <a:t>‹#›</a:t>
            </a:fld>
            <a:endParaRPr lang="en-US"/>
          </a:p>
        </p:txBody>
      </p:sp>
    </p:spTree>
    <p:extLst>
      <p:ext uri="{BB962C8B-B14F-4D97-AF65-F5344CB8AC3E}">
        <p14:creationId xmlns:p14="http://schemas.microsoft.com/office/powerpoint/2010/main" val="3204439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257D38-D2C8-4A0E-AA04-E7E30432D1B9}" type="datetimeFigureOut">
              <a:rPr lang="en-US" smtClean="0"/>
              <a:t>10/25/2025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7DEDB-9B59-4CF1-A993-F45446626C1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5828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257D38-D2C8-4A0E-AA04-E7E30432D1B9}" type="datetimeFigureOut">
              <a:rPr lang="en-US" smtClean="0"/>
              <a:t>10/25/2025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7DEDB-9B59-4CF1-A993-F45446626C11}" type="slidenum">
              <a:rPr lang="en-US" smtClean="0"/>
              <a:t>‹#›</a:t>
            </a:fld>
            <a:endParaRPr lang="en-US"/>
          </a:p>
        </p:txBody>
      </p:sp>
    </p:spTree>
    <p:extLst>
      <p:ext uri="{BB962C8B-B14F-4D97-AF65-F5344CB8AC3E}">
        <p14:creationId xmlns:p14="http://schemas.microsoft.com/office/powerpoint/2010/main" val="831218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257D38-D2C8-4A0E-AA04-E7E30432D1B9}" type="datetimeFigureOut">
              <a:rPr lang="en-US" smtClean="0"/>
              <a:t>10/25/2025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F7DEDB-9B59-4CF1-A993-F45446626C11}" type="slidenum">
              <a:rPr lang="en-US" smtClean="0"/>
              <a:t>‹#›</a:t>
            </a:fld>
            <a:endParaRPr lang="en-US"/>
          </a:p>
        </p:txBody>
      </p:sp>
    </p:spTree>
    <p:extLst>
      <p:ext uri="{BB962C8B-B14F-4D97-AF65-F5344CB8AC3E}">
        <p14:creationId xmlns:p14="http://schemas.microsoft.com/office/powerpoint/2010/main" val="1357085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C257D38-D2C8-4A0E-AA04-E7E30432D1B9}" type="datetimeFigureOut">
              <a:rPr lang="en-US" smtClean="0"/>
              <a:t>10/25/2025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F7DEDB-9B59-4CF1-A993-F45446626C11}" type="slidenum">
              <a:rPr lang="en-US" smtClean="0"/>
              <a:t>‹#›</a:t>
            </a:fld>
            <a:endParaRPr lang="en-US"/>
          </a:p>
        </p:txBody>
      </p:sp>
    </p:spTree>
    <p:extLst>
      <p:ext uri="{BB962C8B-B14F-4D97-AF65-F5344CB8AC3E}">
        <p14:creationId xmlns:p14="http://schemas.microsoft.com/office/powerpoint/2010/main" val="2908385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257D38-D2C8-4A0E-AA04-E7E30432D1B9}" type="datetimeFigureOut">
              <a:rPr lang="en-US" smtClean="0"/>
              <a:t>10/25/2025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F7DEDB-9B59-4CF1-A993-F45446626C11}" type="slidenum">
              <a:rPr lang="en-US" smtClean="0"/>
              <a:t>‹#›</a:t>
            </a:fld>
            <a:endParaRPr lang="en-US"/>
          </a:p>
        </p:txBody>
      </p:sp>
    </p:spTree>
    <p:extLst>
      <p:ext uri="{BB962C8B-B14F-4D97-AF65-F5344CB8AC3E}">
        <p14:creationId xmlns:p14="http://schemas.microsoft.com/office/powerpoint/2010/main" val="272617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257D38-D2C8-4A0E-AA04-E7E30432D1B9}" type="datetimeFigureOut">
              <a:rPr lang="en-US" smtClean="0"/>
              <a:t>10/25/2025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7DEDB-9B59-4CF1-A993-F45446626C11}" type="slidenum">
              <a:rPr lang="en-US" smtClean="0"/>
              <a:t>‹#›</a:t>
            </a:fld>
            <a:endParaRPr lang="en-US"/>
          </a:p>
        </p:txBody>
      </p:sp>
    </p:spTree>
    <p:extLst>
      <p:ext uri="{BB962C8B-B14F-4D97-AF65-F5344CB8AC3E}">
        <p14:creationId xmlns:p14="http://schemas.microsoft.com/office/powerpoint/2010/main" val="7673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257D38-D2C8-4A0E-AA04-E7E30432D1B9}" type="datetimeFigureOut">
              <a:rPr lang="en-US" smtClean="0"/>
              <a:t>10/25/2025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7DEDB-9B59-4CF1-A993-F45446626C1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1927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C257D38-D2C8-4A0E-AA04-E7E30432D1B9}" type="datetimeFigureOut">
              <a:rPr lang="en-US" smtClean="0"/>
              <a:t>10/25/2025</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3F7DEDB-9B59-4CF1-A993-F45446626C11}"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3662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hyperlink" Target="https://www.google.com/search?sca_esv=fb973f3e0fcee097&amp;cs=0&amp;q=Father+Donald+Calloway%2C+MIC&amp;sa=X&amp;ved=2ahUKEwjZw4LKkqaQAxXSliYFHS_YEBAQxccNegQIExAB&amp;mstk=AUtExfCdS_Zk0RmIDtz0SC2VZKm-r0zm2MHwjQYKV7U3OfIwEJtlxNxrHRR3fKwN9MomrXl6FvYaP6PfIEaL_ztyoDNUE1pR8wUrypS5kT9QQ9VzK1AnkXgkWhJIVIAXd69caOgqf0aug2Y2iWZxgBTJC7XlnyM5-zpk2mZGrD2V6GgVmi4&amp;csui=3"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hyperlink" Target="https://www.google.com/search?sca_esv=fb973f3e0fcee097&amp;cs=0&amp;q=Father+Mark-Mary+Ames%2C+CFR&amp;sa=X&amp;ved=2ahUKEwjZw4LKkqaQAxXSliYFHS_YEBAQxccNegQIFxAB&amp;mstk=AUtExfCdS_Zk0RmIDtz0SC2VZKm-r0zm2MHwjQYKV7U3OfIwEJtlxNxrHRR3fKwN9MomrXl6FvYaP6PfIEaL_ztyoDNUE1pR8wUrypS5kT9QQ9VzK1AnkXgkWhJIVIAXd69caOgqf0aug2Y2iWZxgBTJC7XlnyM5-zpk2mZGrD2V6GgVmi4&amp;csui=3" TargetMode="External"/><Relationship Id="rId7"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jpeg"/></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hyperlink" Target="https://www.vatican.va/content/john-xxiii/en/encyclicals/documents/hf_j-xxiii_enc_26091959_grata-recordatio.html" TargetMode="External"/><Relationship Id="rId3" Type="http://schemas.openxmlformats.org/officeDocument/2006/relationships/hyperlink" Target="http://rosaryarmy.com/" TargetMode="External"/><Relationship Id="rId7" Type="http://schemas.openxmlformats.org/officeDocument/2006/relationships/hyperlink" Target="https://www.vatican.va/content/pius-xii/en/encyclicals/documents/hf_p-xii_enc_15091951_ingruentium-malorum.html"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hyperlink" Target="https://www.vatican.va/content/pius-xi/en/encyclicals/documents/hf_p-xi_enc_29091937_ingravescentibus-malis.html" TargetMode="External"/><Relationship Id="rId5" Type="http://schemas.openxmlformats.org/officeDocument/2006/relationships/hyperlink" Target="https://dominicanconfraternity.org/rosary" TargetMode="External"/><Relationship Id="rId4" Type="http://schemas.openxmlformats.org/officeDocument/2006/relationships/hyperlink" Target="http://www.olrm.org/" TargetMode="External"/><Relationship Id="rId9" Type="http://schemas.openxmlformats.org/officeDocument/2006/relationships/hyperlink" Target="http://www.vatican.va/content/john-paul-ii/en/apost_letters/2002/documents/hf_jp-ii_apl_20021016_rosarium-virginis-mariae.html"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90D6B-E637-BFE9-7380-56337C370BC7}"/>
              </a:ext>
            </a:extLst>
          </p:cNvPr>
          <p:cNvSpPr>
            <a:spLocks noGrp="1"/>
          </p:cNvSpPr>
          <p:nvPr>
            <p:ph type="title"/>
          </p:nvPr>
        </p:nvSpPr>
        <p:spPr>
          <a:xfrm>
            <a:off x="857862" y="-138175"/>
            <a:ext cx="3891117" cy="6371305"/>
          </a:xfrm>
        </p:spPr>
        <p:txBody>
          <a:bodyPr>
            <a:noAutofit/>
          </a:bodyPr>
          <a:lstStyle/>
          <a:p>
            <a:pPr algn="ctr"/>
            <a:r>
              <a:rPr lang="en-US" sz="5400" b="1" dirty="0">
                <a:solidFill>
                  <a:srgbClr val="122CAE"/>
                </a:solidFill>
                <a:latin typeface="Castellar" panose="020A0402060406010301" pitchFamily="18" charset="0"/>
              </a:rPr>
              <a:t>The Beloved Rosary</a:t>
            </a:r>
            <a:br>
              <a:rPr lang="en-US" sz="5400" b="1" dirty="0">
                <a:solidFill>
                  <a:srgbClr val="122CAE"/>
                </a:solidFill>
                <a:latin typeface="Castellar" panose="020A0402060406010301" pitchFamily="18" charset="0"/>
              </a:rPr>
            </a:br>
            <a:r>
              <a:rPr lang="en-US" sz="5400" b="1" dirty="0">
                <a:solidFill>
                  <a:srgbClr val="122CAE"/>
                </a:solidFill>
                <a:latin typeface="Castellar" panose="020A0402060406010301" pitchFamily="18" charset="0"/>
              </a:rPr>
              <a:t>of the </a:t>
            </a:r>
            <a:br>
              <a:rPr lang="en-US" sz="5400" b="1" dirty="0">
                <a:solidFill>
                  <a:srgbClr val="122CAE"/>
                </a:solidFill>
                <a:latin typeface="Castellar" panose="020A0402060406010301" pitchFamily="18" charset="0"/>
              </a:rPr>
            </a:br>
            <a:r>
              <a:rPr lang="en-US" sz="5400" b="1" dirty="0">
                <a:solidFill>
                  <a:srgbClr val="122CAE"/>
                </a:solidFill>
                <a:latin typeface="Castellar" panose="020A0402060406010301" pitchFamily="18" charset="0"/>
              </a:rPr>
              <a:t>blessed virgin Mary</a:t>
            </a:r>
          </a:p>
        </p:txBody>
      </p:sp>
      <p:sp>
        <p:nvSpPr>
          <p:cNvPr id="3" name="Subtitle 2">
            <a:extLst>
              <a:ext uri="{FF2B5EF4-FFF2-40B4-BE49-F238E27FC236}">
                <a16:creationId xmlns:a16="http://schemas.microsoft.com/office/drawing/2014/main" id="{571B3427-B0CC-2366-B855-AF56A1F629A1}"/>
              </a:ext>
            </a:extLst>
          </p:cNvPr>
          <p:cNvSpPr>
            <a:spLocks noGrp="1"/>
          </p:cNvSpPr>
          <p:nvPr>
            <p:ph type="body" sz="half" idx="2"/>
          </p:nvPr>
        </p:nvSpPr>
        <p:spPr>
          <a:xfrm>
            <a:off x="213324" y="5394960"/>
            <a:ext cx="5030479" cy="1463040"/>
          </a:xfrm>
        </p:spPr>
        <p:txBody>
          <a:bodyPr>
            <a:noAutofit/>
          </a:bodyPr>
          <a:lstStyle/>
          <a:p>
            <a:pPr algn="ctr"/>
            <a:r>
              <a:rPr lang="en-US" sz="2400" b="1" dirty="0"/>
              <a:t>October 5 2024, October 18, 2025</a:t>
            </a:r>
          </a:p>
          <a:p>
            <a:pPr algn="ctr"/>
            <a:r>
              <a:rPr lang="en-US" sz="2400" b="1" dirty="0"/>
              <a:t>Mrs. Annette Winfield, O.P.</a:t>
            </a:r>
          </a:p>
        </p:txBody>
      </p:sp>
      <p:pic>
        <p:nvPicPr>
          <p:cNvPr id="8" name="Picture 7">
            <a:extLst>
              <a:ext uri="{FF2B5EF4-FFF2-40B4-BE49-F238E27FC236}">
                <a16:creationId xmlns:a16="http://schemas.microsoft.com/office/drawing/2014/main" id="{8D431DAD-D7A8-19E8-1D8F-725296B22A2D}"/>
              </a:ext>
            </a:extLst>
          </p:cNvPr>
          <p:cNvPicPr>
            <a:picLocks noChangeAspect="1"/>
          </p:cNvPicPr>
          <p:nvPr/>
        </p:nvPicPr>
        <p:blipFill>
          <a:blip r:embed="rId3"/>
          <a:stretch>
            <a:fillRect/>
          </a:stretch>
        </p:blipFill>
        <p:spPr>
          <a:xfrm>
            <a:off x="6225753" y="0"/>
            <a:ext cx="4422582" cy="6858000"/>
          </a:xfrm>
          <a:prstGeom prst="rect">
            <a:avLst/>
          </a:prstGeom>
        </p:spPr>
      </p:pic>
    </p:spTree>
    <p:extLst>
      <p:ext uri="{BB962C8B-B14F-4D97-AF65-F5344CB8AC3E}">
        <p14:creationId xmlns:p14="http://schemas.microsoft.com/office/powerpoint/2010/main" val="3845756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7812F2-4200-9D3A-273F-8599067A1FA3}"/>
              </a:ext>
            </a:extLst>
          </p:cNvPr>
          <p:cNvSpPr/>
          <p:nvPr/>
        </p:nvSpPr>
        <p:spPr>
          <a:xfrm>
            <a:off x="708542" y="119632"/>
            <a:ext cx="10957808"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HAIL HOLY QUEEN OR SALVE REIGINA</a:t>
            </a:r>
          </a:p>
        </p:txBody>
      </p:sp>
      <p:pic>
        <p:nvPicPr>
          <p:cNvPr id="4" name="Picture 3">
            <a:extLst>
              <a:ext uri="{FF2B5EF4-FFF2-40B4-BE49-F238E27FC236}">
                <a16:creationId xmlns:a16="http://schemas.microsoft.com/office/drawing/2014/main" id="{33448186-2846-70AE-8F9E-D9C3469E1CCA}"/>
              </a:ext>
            </a:extLst>
          </p:cNvPr>
          <p:cNvPicPr>
            <a:picLocks noChangeAspect="1"/>
          </p:cNvPicPr>
          <p:nvPr/>
        </p:nvPicPr>
        <p:blipFill>
          <a:blip r:embed="rId3"/>
          <a:stretch>
            <a:fillRect/>
          </a:stretch>
        </p:blipFill>
        <p:spPr>
          <a:xfrm>
            <a:off x="95045" y="1165362"/>
            <a:ext cx="8683943" cy="5692638"/>
          </a:xfrm>
          <a:prstGeom prst="rect">
            <a:avLst/>
          </a:prstGeom>
        </p:spPr>
      </p:pic>
      <p:pic>
        <p:nvPicPr>
          <p:cNvPr id="6" name="Picture 5">
            <a:extLst>
              <a:ext uri="{FF2B5EF4-FFF2-40B4-BE49-F238E27FC236}">
                <a16:creationId xmlns:a16="http://schemas.microsoft.com/office/drawing/2014/main" id="{9F7D1E72-006D-28D7-54FE-1A3DDBA7E6FC}"/>
              </a:ext>
            </a:extLst>
          </p:cNvPr>
          <p:cNvPicPr>
            <a:picLocks noChangeAspect="1"/>
          </p:cNvPicPr>
          <p:nvPr/>
        </p:nvPicPr>
        <p:blipFill>
          <a:blip r:embed="rId4"/>
          <a:stretch>
            <a:fillRect/>
          </a:stretch>
        </p:blipFill>
        <p:spPr>
          <a:xfrm>
            <a:off x="9101205" y="1469843"/>
            <a:ext cx="2864453" cy="5009334"/>
          </a:xfrm>
          <a:prstGeom prst="rect">
            <a:avLst/>
          </a:prstGeom>
        </p:spPr>
      </p:pic>
    </p:spTree>
    <p:extLst>
      <p:ext uri="{BB962C8B-B14F-4D97-AF65-F5344CB8AC3E}">
        <p14:creationId xmlns:p14="http://schemas.microsoft.com/office/powerpoint/2010/main" val="2961028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5FFB52-EA28-0296-DE87-4136482A237C}"/>
              </a:ext>
            </a:extLst>
          </p:cNvPr>
          <p:cNvSpPr txBox="1"/>
          <p:nvPr/>
        </p:nvSpPr>
        <p:spPr>
          <a:xfrm>
            <a:off x="1737360" y="3429000"/>
            <a:ext cx="8490857" cy="3046988"/>
          </a:xfrm>
          <a:prstGeom prst="rect">
            <a:avLst/>
          </a:prstGeom>
          <a:noFill/>
        </p:spPr>
        <p:txBody>
          <a:bodyPr wrap="square" rtlCol="0">
            <a:spAutoFit/>
          </a:bodyPr>
          <a:lstStyle/>
          <a:p>
            <a:pPr algn="ctr"/>
            <a:r>
              <a:rPr lang="en-US" sz="2400" dirty="0"/>
              <a:t> O God, whose only begotten Son, by His life, death, and resurrection, has purchased for us the rewards of eternal salvation. Grant, we beseech Thee, that while meditating on these mysteries of the most holy Rosary of the Blessed Virgin Mary, that we may both imitate what they contain and obtain what they promise, through Christ our Lord. Amen.</a:t>
            </a:r>
          </a:p>
          <a:p>
            <a:pPr algn="ctr"/>
            <a:r>
              <a:rPr lang="en-US" sz="2400" dirty="0"/>
              <a:t>Most Sacred Heart of Jesus, have mercy on us.</a:t>
            </a:r>
          </a:p>
          <a:p>
            <a:pPr algn="ctr"/>
            <a:r>
              <a:rPr lang="en-US" sz="2400" dirty="0"/>
              <a:t>Immaculate Heart of Mary, pray for us.</a:t>
            </a:r>
          </a:p>
        </p:txBody>
      </p:sp>
      <p:sp>
        <p:nvSpPr>
          <p:cNvPr id="3" name="Rectangle 2">
            <a:extLst>
              <a:ext uri="{FF2B5EF4-FFF2-40B4-BE49-F238E27FC236}">
                <a16:creationId xmlns:a16="http://schemas.microsoft.com/office/drawing/2014/main" id="{8396E029-208B-6B99-FCD2-6B7F1AD8BF07}"/>
              </a:ext>
            </a:extLst>
          </p:cNvPr>
          <p:cNvSpPr/>
          <p:nvPr/>
        </p:nvSpPr>
        <p:spPr>
          <a:xfrm>
            <a:off x="3392623" y="250260"/>
            <a:ext cx="5180329"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CLOSING PRAYER</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5122" name="Picture 2" descr="22+ Thousand Praying Hands With Rosary ...">
            <a:extLst>
              <a:ext uri="{FF2B5EF4-FFF2-40B4-BE49-F238E27FC236}">
                <a16:creationId xmlns:a16="http://schemas.microsoft.com/office/drawing/2014/main" id="{7A633020-C740-BAC2-853E-A2B31E411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7300" y="1311419"/>
            <a:ext cx="2057400" cy="2219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325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0A9BA9-10CB-80D3-559A-7E375B280061}"/>
              </a:ext>
            </a:extLst>
          </p:cNvPr>
          <p:cNvPicPr>
            <a:picLocks noChangeAspect="1"/>
          </p:cNvPicPr>
          <p:nvPr/>
        </p:nvPicPr>
        <p:blipFill>
          <a:blip r:embed="rId3"/>
          <a:stretch>
            <a:fillRect/>
          </a:stretch>
        </p:blipFill>
        <p:spPr>
          <a:xfrm>
            <a:off x="59750" y="-65314"/>
            <a:ext cx="12206894" cy="6923314"/>
          </a:xfrm>
          <a:prstGeom prst="rect">
            <a:avLst/>
          </a:prstGeom>
        </p:spPr>
      </p:pic>
    </p:spTree>
    <p:extLst>
      <p:ext uri="{BB962C8B-B14F-4D97-AF65-F5344CB8AC3E}">
        <p14:creationId xmlns:p14="http://schemas.microsoft.com/office/powerpoint/2010/main" val="374684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3D5B4D-1223-6EAC-86E8-8DD0318348CD}"/>
              </a:ext>
            </a:extLst>
          </p:cNvPr>
          <p:cNvPicPr>
            <a:picLocks noChangeAspect="1"/>
          </p:cNvPicPr>
          <p:nvPr/>
        </p:nvPicPr>
        <p:blipFill>
          <a:blip r:embed="rId3"/>
          <a:stretch>
            <a:fillRect/>
          </a:stretch>
        </p:blipFill>
        <p:spPr>
          <a:xfrm rot="1036434">
            <a:off x="4746482" y="1072839"/>
            <a:ext cx="7161432" cy="4554745"/>
          </a:xfrm>
          <a:prstGeom prst="rect">
            <a:avLst/>
          </a:prstGeom>
        </p:spPr>
      </p:pic>
      <p:pic>
        <p:nvPicPr>
          <p:cNvPr id="3" name="Picture 2">
            <a:extLst>
              <a:ext uri="{FF2B5EF4-FFF2-40B4-BE49-F238E27FC236}">
                <a16:creationId xmlns:a16="http://schemas.microsoft.com/office/drawing/2014/main" id="{8EFA1BF9-E89C-DDD1-0131-E5F66D97A92F}"/>
              </a:ext>
            </a:extLst>
          </p:cNvPr>
          <p:cNvPicPr>
            <a:picLocks noChangeAspect="1"/>
          </p:cNvPicPr>
          <p:nvPr/>
        </p:nvPicPr>
        <p:blipFill>
          <a:blip r:embed="rId4"/>
          <a:stretch>
            <a:fillRect/>
          </a:stretch>
        </p:blipFill>
        <p:spPr>
          <a:xfrm>
            <a:off x="-117863" y="0"/>
            <a:ext cx="4284960" cy="6700421"/>
          </a:xfrm>
          <a:prstGeom prst="rect">
            <a:avLst/>
          </a:prstGeom>
        </p:spPr>
      </p:pic>
    </p:spTree>
    <p:extLst>
      <p:ext uri="{BB962C8B-B14F-4D97-AF65-F5344CB8AC3E}">
        <p14:creationId xmlns:p14="http://schemas.microsoft.com/office/powerpoint/2010/main" val="3371179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Tibetan Buddhist Genuine Sandal Wood Mala / Rosary 108 Beads / Free Silk Pouch Sandal Wood">
            <a:extLst>
              <a:ext uri="{FF2B5EF4-FFF2-40B4-BE49-F238E27FC236}">
                <a16:creationId xmlns:a16="http://schemas.microsoft.com/office/drawing/2014/main" id="{20DB33A7-A331-F6A7-41B4-847A228DDB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7457" y="1783843"/>
            <a:ext cx="3987485" cy="277215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Orthodox Prayer Rope 200 knots, vervica, brojanica, komboskini, orthodox jewelry, orthodox gift, christian rosary, christian gifts image 1">
            <a:extLst>
              <a:ext uri="{FF2B5EF4-FFF2-40B4-BE49-F238E27FC236}">
                <a16:creationId xmlns:a16="http://schemas.microsoft.com/office/drawing/2014/main" id="{E209F87B-0600-5208-AD60-659F6E1421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292" y="104967"/>
            <a:ext cx="4600328" cy="30649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B655DE4-A304-FD03-E9A4-C89BACA71998}"/>
              </a:ext>
            </a:extLst>
          </p:cNvPr>
          <p:cNvSpPr txBox="1"/>
          <p:nvPr/>
        </p:nvSpPr>
        <p:spPr>
          <a:xfrm>
            <a:off x="316992" y="3226415"/>
            <a:ext cx="3243072" cy="830997"/>
          </a:xfrm>
          <a:prstGeom prst="rect">
            <a:avLst/>
          </a:prstGeom>
          <a:noFill/>
        </p:spPr>
        <p:txBody>
          <a:bodyPr wrap="square" rtlCol="0">
            <a:spAutoFit/>
          </a:bodyPr>
          <a:lstStyle/>
          <a:p>
            <a:r>
              <a:rPr lang="en-US" sz="2400" b="1" dirty="0"/>
              <a:t>Chokti or </a:t>
            </a:r>
            <a:r>
              <a:rPr lang="en-US" sz="2400" b="1" dirty="0" err="1"/>
              <a:t>Vervica</a:t>
            </a:r>
            <a:r>
              <a:rPr lang="en-US" sz="2400" b="1" dirty="0"/>
              <a:t>- 200 Orthodox Prayer Knots</a:t>
            </a:r>
          </a:p>
        </p:txBody>
      </p:sp>
      <p:sp>
        <p:nvSpPr>
          <p:cNvPr id="3" name="TextBox 2">
            <a:extLst>
              <a:ext uri="{FF2B5EF4-FFF2-40B4-BE49-F238E27FC236}">
                <a16:creationId xmlns:a16="http://schemas.microsoft.com/office/drawing/2014/main" id="{6D8FB9EE-C7DC-C6A9-1E67-418D79B2C0A4}"/>
              </a:ext>
            </a:extLst>
          </p:cNvPr>
          <p:cNvSpPr txBox="1"/>
          <p:nvPr/>
        </p:nvSpPr>
        <p:spPr>
          <a:xfrm>
            <a:off x="3719723" y="4325166"/>
            <a:ext cx="3877056" cy="461665"/>
          </a:xfrm>
          <a:prstGeom prst="rect">
            <a:avLst/>
          </a:prstGeom>
          <a:noFill/>
        </p:spPr>
        <p:txBody>
          <a:bodyPr wrap="square" rtlCol="0">
            <a:spAutoFit/>
          </a:bodyPr>
          <a:lstStyle/>
          <a:p>
            <a:r>
              <a:rPr lang="en-US" sz="2400" b="1" dirty="0"/>
              <a:t>Buddhist Mala – 108 Beads</a:t>
            </a:r>
          </a:p>
        </p:txBody>
      </p:sp>
      <p:pic>
        <p:nvPicPr>
          <p:cNvPr id="4102" name="Picture 6" descr="Handcrafted Holding Rosary 8mm 99 Beads Prayer Beads with Bead Stops Muslim Wood image 1">
            <a:extLst>
              <a:ext uri="{FF2B5EF4-FFF2-40B4-BE49-F238E27FC236}">
                <a16:creationId xmlns:a16="http://schemas.microsoft.com/office/drawing/2014/main" id="{E789FA79-4498-D537-F419-00FFDB9130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118324" y="-315348"/>
            <a:ext cx="3125414" cy="41685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CD2C1CD-E537-42F5-F42C-D603CC02806C}"/>
              </a:ext>
            </a:extLst>
          </p:cNvPr>
          <p:cNvSpPr txBox="1"/>
          <p:nvPr/>
        </p:nvSpPr>
        <p:spPr>
          <a:xfrm>
            <a:off x="8058215" y="3331611"/>
            <a:ext cx="3377881" cy="1200329"/>
          </a:xfrm>
          <a:prstGeom prst="rect">
            <a:avLst/>
          </a:prstGeom>
          <a:noFill/>
        </p:spPr>
        <p:txBody>
          <a:bodyPr wrap="square" rtlCol="0">
            <a:spAutoFit/>
          </a:bodyPr>
          <a:lstStyle/>
          <a:p>
            <a:r>
              <a:rPr lang="en-US" sz="2400" b="1" dirty="0"/>
              <a:t>Islamic Prayer Beads – 99 </a:t>
            </a:r>
          </a:p>
          <a:p>
            <a:r>
              <a:rPr lang="en-US" sz="2400" b="1" dirty="0"/>
              <a:t>Names of Allah</a:t>
            </a:r>
          </a:p>
        </p:txBody>
      </p:sp>
      <p:pic>
        <p:nvPicPr>
          <p:cNvPr id="6" name="Picture 5">
            <a:extLst>
              <a:ext uri="{FF2B5EF4-FFF2-40B4-BE49-F238E27FC236}">
                <a16:creationId xmlns:a16="http://schemas.microsoft.com/office/drawing/2014/main" id="{CA27E20B-A1F5-A592-183C-A9BB61A4AD28}"/>
              </a:ext>
            </a:extLst>
          </p:cNvPr>
          <p:cNvPicPr>
            <a:picLocks noChangeAspect="1"/>
          </p:cNvPicPr>
          <p:nvPr/>
        </p:nvPicPr>
        <p:blipFill>
          <a:blip r:embed="rId6"/>
          <a:stretch>
            <a:fillRect/>
          </a:stretch>
        </p:blipFill>
        <p:spPr>
          <a:xfrm>
            <a:off x="316992" y="4177942"/>
            <a:ext cx="2880526" cy="2293627"/>
          </a:xfrm>
          <a:prstGeom prst="rect">
            <a:avLst/>
          </a:prstGeom>
        </p:spPr>
      </p:pic>
      <p:sp>
        <p:nvSpPr>
          <p:cNvPr id="7" name="TextBox 6">
            <a:extLst>
              <a:ext uri="{FF2B5EF4-FFF2-40B4-BE49-F238E27FC236}">
                <a16:creationId xmlns:a16="http://schemas.microsoft.com/office/drawing/2014/main" id="{CD0BA2B8-3645-9414-F949-F35FC01849D6}"/>
              </a:ext>
            </a:extLst>
          </p:cNvPr>
          <p:cNvSpPr txBox="1"/>
          <p:nvPr/>
        </p:nvSpPr>
        <p:spPr>
          <a:xfrm>
            <a:off x="0" y="6361266"/>
            <a:ext cx="2880526" cy="461665"/>
          </a:xfrm>
          <a:prstGeom prst="rect">
            <a:avLst/>
          </a:prstGeom>
          <a:noFill/>
        </p:spPr>
        <p:txBody>
          <a:bodyPr wrap="square" rtlCol="0">
            <a:spAutoFit/>
          </a:bodyPr>
          <a:lstStyle/>
          <a:p>
            <a:r>
              <a:rPr lang="en-US" sz="2400" b="1" dirty="0"/>
              <a:t>Russian ‘ladder’</a:t>
            </a:r>
          </a:p>
        </p:txBody>
      </p:sp>
      <p:pic>
        <p:nvPicPr>
          <p:cNvPr id="8" name="Picture 7">
            <a:extLst>
              <a:ext uri="{FF2B5EF4-FFF2-40B4-BE49-F238E27FC236}">
                <a16:creationId xmlns:a16="http://schemas.microsoft.com/office/drawing/2014/main" id="{423CD896-61BD-233A-787C-83AA48A6FC3D}"/>
              </a:ext>
            </a:extLst>
          </p:cNvPr>
          <p:cNvPicPr>
            <a:picLocks noChangeAspect="1"/>
          </p:cNvPicPr>
          <p:nvPr/>
        </p:nvPicPr>
        <p:blipFill>
          <a:blip r:embed="rId7"/>
          <a:stretch>
            <a:fillRect/>
          </a:stretch>
        </p:blipFill>
        <p:spPr>
          <a:xfrm rot="16200000">
            <a:off x="5489842" y="4069933"/>
            <a:ext cx="1390650" cy="4019550"/>
          </a:xfrm>
          <a:prstGeom prst="rect">
            <a:avLst/>
          </a:prstGeom>
        </p:spPr>
      </p:pic>
      <p:sp>
        <p:nvSpPr>
          <p:cNvPr id="9" name="TextBox 8">
            <a:extLst>
              <a:ext uri="{FF2B5EF4-FFF2-40B4-BE49-F238E27FC236}">
                <a16:creationId xmlns:a16="http://schemas.microsoft.com/office/drawing/2014/main" id="{A5D4D17D-3189-AC7B-1713-9CF733097A71}"/>
              </a:ext>
            </a:extLst>
          </p:cNvPr>
          <p:cNvSpPr txBox="1"/>
          <p:nvPr/>
        </p:nvSpPr>
        <p:spPr>
          <a:xfrm>
            <a:off x="8406801" y="5451474"/>
            <a:ext cx="3877056" cy="1200329"/>
          </a:xfrm>
          <a:prstGeom prst="rect">
            <a:avLst/>
          </a:prstGeom>
          <a:noFill/>
        </p:spPr>
        <p:txBody>
          <a:bodyPr wrap="square" rtlCol="0">
            <a:spAutoFit/>
          </a:bodyPr>
          <a:lstStyle/>
          <a:p>
            <a:r>
              <a:rPr lang="en-US" sz="2400" b="1" dirty="0"/>
              <a:t>Paternoster Beads</a:t>
            </a:r>
          </a:p>
          <a:p>
            <a:r>
              <a:rPr lang="en-US" sz="2400" b="1" dirty="0"/>
              <a:t>150 Beads – Psalms or</a:t>
            </a:r>
          </a:p>
          <a:p>
            <a:r>
              <a:rPr lang="en-US" sz="2400" b="1" dirty="0"/>
              <a:t>Lord’s Prayer - Gaelic</a:t>
            </a:r>
          </a:p>
        </p:txBody>
      </p:sp>
    </p:spTree>
    <p:extLst>
      <p:ext uri="{BB962C8B-B14F-4D97-AF65-F5344CB8AC3E}">
        <p14:creationId xmlns:p14="http://schemas.microsoft.com/office/powerpoint/2010/main" val="1798211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5453C0-CC41-29B2-ED98-DB6F9C97000A}"/>
              </a:ext>
            </a:extLst>
          </p:cNvPr>
          <p:cNvSpPr txBox="1"/>
          <p:nvPr/>
        </p:nvSpPr>
        <p:spPr>
          <a:xfrm>
            <a:off x="103750" y="4798213"/>
            <a:ext cx="8522208" cy="1938992"/>
          </a:xfrm>
          <a:prstGeom prst="rect">
            <a:avLst/>
          </a:prstGeom>
          <a:noFill/>
        </p:spPr>
        <p:txBody>
          <a:bodyPr wrap="square">
            <a:spAutoFit/>
          </a:bodyPr>
          <a:lstStyle/>
          <a:p>
            <a:r>
              <a:rPr lang="en-US" sz="2400" b="1" dirty="0">
                <a:effectLst/>
                <a:highlight>
                  <a:srgbClr val="FFFFFF"/>
                </a:highlight>
              </a:rPr>
              <a:t>Often we use the phrase, "Knock on wood" - and proceed to do just that:  knock on a table or a door or whatever wood is handy. Most do not know that the origin of the phrase and practice comes from the rosary. Rosaries in the old days were made of oak wood and were fingered in time of distress or trouble.</a:t>
            </a:r>
            <a:endParaRPr lang="en-US" sz="2400" dirty="0"/>
          </a:p>
        </p:txBody>
      </p:sp>
      <p:pic>
        <p:nvPicPr>
          <p:cNvPr id="5" name="Picture 4">
            <a:extLst>
              <a:ext uri="{FF2B5EF4-FFF2-40B4-BE49-F238E27FC236}">
                <a16:creationId xmlns:a16="http://schemas.microsoft.com/office/drawing/2014/main" id="{2E67F307-775B-2BC6-5F3E-3E19B8C1585C}"/>
              </a:ext>
            </a:extLst>
          </p:cNvPr>
          <p:cNvPicPr>
            <a:picLocks noChangeAspect="1"/>
          </p:cNvPicPr>
          <p:nvPr/>
        </p:nvPicPr>
        <p:blipFill>
          <a:blip r:embed="rId3"/>
          <a:stretch>
            <a:fillRect/>
          </a:stretch>
        </p:blipFill>
        <p:spPr>
          <a:xfrm>
            <a:off x="184774" y="120795"/>
            <a:ext cx="5559552" cy="4537192"/>
          </a:xfrm>
          <a:prstGeom prst="rect">
            <a:avLst/>
          </a:prstGeom>
        </p:spPr>
      </p:pic>
      <p:pic>
        <p:nvPicPr>
          <p:cNvPr id="4" name="Picture 3">
            <a:extLst>
              <a:ext uri="{FF2B5EF4-FFF2-40B4-BE49-F238E27FC236}">
                <a16:creationId xmlns:a16="http://schemas.microsoft.com/office/drawing/2014/main" id="{528AC626-1AD1-F29B-9C68-A6EBF16CA50E}"/>
              </a:ext>
            </a:extLst>
          </p:cNvPr>
          <p:cNvPicPr>
            <a:picLocks noChangeAspect="1"/>
          </p:cNvPicPr>
          <p:nvPr/>
        </p:nvPicPr>
        <p:blipFill>
          <a:blip r:embed="rId4"/>
          <a:stretch>
            <a:fillRect/>
          </a:stretch>
        </p:blipFill>
        <p:spPr>
          <a:xfrm>
            <a:off x="7445228" y="824325"/>
            <a:ext cx="3190875" cy="3733800"/>
          </a:xfrm>
          <a:prstGeom prst="rect">
            <a:avLst/>
          </a:prstGeom>
        </p:spPr>
      </p:pic>
      <p:sp>
        <p:nvSpPr>
          <p:cNvPr id="6" name="TextBox 5">
            <a:extLst>
              <a:ext uri="{FF2B5EF4-FFF2-40B4-BE49-F238E27FC236}">
                <a16:creationId xmlns:a16="http://schemas.microsoft.com/office/drawing/2014/main" id="{249B1449-2DE5-0158-B098-3B43067FAF88}"/>
              </a:ext>
            </a:extLst>
          </p:cNvPr>
          <p:cNvSpPr txBox="1"/>
          <p:nvPr/>
        </p:nvSpPr>
        <p:spPr>
          <a:xfrm>
            <a:off x="6285390" y="230819"/>
            <a:ext cx="5637321" cy="1200329"/>
          </a:xfrm>
          <a:prstGeom prst="rect">
            <a:avLst/>
          </a:prstGeom>
          <a:noFill/>
        </p:spPr>
        <p:txBody>
          <a:bodyPr wrap="square" rtlCol="0">
            <a:spAutoFit/>
          </a:bodyPr>
          <a:lstStyle/>
          <a:p>
            <a:pPr algn="ctr"/>
            <a:r>
              <a:rPr lang="en-US" sz="2400" b="1" dirty="0"/>
              <a:t>Job’s Tears</a:t>
            </a:r>
          </a:p>
          <a:p>
            <a:pPr algn="ctr"/>
            <a:endParaRPr lang="en-US" sz="2400" b="1" dirty="0"/>
          </a:p>
          <a:p>
            <a:pPr algn="ctr"/>
            <a:endParaRPr lang="en-US" sz="2400" b="1" dirty="0"/>
          </a:p>
        </p:txBody>
      </p:sp>
    </p:spTree>
    <p:extLst>
      <p:ext uri="{BB962C8B-B14F-4D97-AF65-F5344CB8AC3E}">
        <p14:creationId xmlns:p14="http://schemas.microsoft.com/office/powerpoint/2010/main" val="738359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4A9DCD-26D5-BF38-596D-D88F271ED5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6973211" cy="4009597"/>
          </a:xfrm>
          <a:prstGeom prst="rect">
            <a:avLst/>
          </a:prstGeom>
        </p:spPr>
      </p:pic>
      <p:pic>
        <p:nvPicPr>
          <p:cNvPr id="5" name="Picture 4">
            <a:extLst>
              <a:ext uri="{FF2B5EF4-FFF2-40B4-BE49-F238E27FC236}">
                <a16:creationId xmlns:a16="http://schemas.microsoft.com/office/drawing/2014/main" id="{8EDC5502-FF3C-20C3-3FDD-6B0DDCC068B7}"/>
              </a:ext>
            </a:extLst>
          </p:cNvPr>
          <p:cNvPicPr>
            <a:picLocks noChangeAspect="1"/>
          </p:cNvPicPr>
          <p:nvPr/>
        </p:nvPicPr>
        <p:blipFill>
          <a:blip r:embed="rId4"/>
          <a:stretch>
            <a:fillRect/>
          </a:stretch>
        </p:blipFill>
        <p:spPr>
          <a:xfrm>
            <a:off x="6973211" y="0"/>
            <a:ext cx="5218789" cy="6734160"/>
          </a:xfrm>
          <a:prstGeom prst="rect">
            <a:avLst/>
          </a:prstGeom>
        </p:spPr>
      </p:pic>
      <p:pic>
        <p:nvPicPr>
          <p:cNvPr id="7" name="Picture 6">
            <a:extLst>
              <a:ext uri="{FF2B5EF4-FFF2-40B4-BE49-F238E27FC236}">
                <a16:creationId xmlns:a16="http://schemas.microsoft.com/office/drawing/2014/main" id="{462A81B8-221E-7711-22E0-25D4329A7AAD}"/>
              </a:ext>
            </a:extLst>
          </p:cNvPr>
          <p:cNvPicPr>
            <a:picLocks noChangeAspect="1"/>
          </p:cNvPicPr>
          <p:nvPr/>
        </p:nvPicPr>
        <p:blipFill>
          <a:blip r:embed="rId5"/>
          <a:stretch>
            <a:fillRect/>
          </a:stretch>
        </p:blipFill>
        <p:spPr>
          <a:xfrm>
            <a:off x="820900" y="4087769"/>
            <a:ext cx="4945418" cy="2745478"/>
          </a:xfrm>
          <a:prstGeom prst="rect">
            <a:avLst/>
          </a:prstGeom>
        </p:spPr>
      </p:pic>
    </p:spTree>
    <p:extLst>
      <p:ext uri="{BB962C8B-B14F-4D97-AF65-F5344CB8AC3E}">
        <p14:creationId xmlns:p14="http://schemas.microsoft.com/office/powerpoint/2010/main" val="1492159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FB9DD4-479D-A93F-829D-BF3B72D96D18}"/>
              </a:ext>
            </a:extLst>
          </p:cNvPr>
          <p:cNvPicPr>
            <a:picLocks noChangeAspect="1"/>
          </p:cNvPicPr>
          <p:nvPr/>
        </p:nvPicPr>
        <p:blipFill>
          <a:blip r:embed="rId3"/>
          <a:stretch>
            <a:fillRect/>
          </a:stretch>
        </p:blipFill>
        <p:spPr>
          <a:xfrm>
            <a:off x="-1" y="-1"/>
            <a:ext cx="12286695" cy="6911266"/>
          </a:xfrm>
          <a:prstGeom prst="rect">
            <a:avLst/>
          </a:prstGeom>
        </p:spPr>
      </p:pic>
    </p:spTree>
    <p:extLst>
      <p:ext uri="{BB962C8B-B14F-4D97-AF65-F5344CB8AC3E}">
        <p14:creationId xmlns:p14="http://schemas.microsoft.com/office/powerpoint/2010/main" val="2438452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5FF179-FDF5-0173-5EBD-E2775E732D26}"/>
              </a:ext>
            </a:extLst>
          </p:cNvPr>
          <p:cNvPicPr>
            <a:picLocks noChangeAspect="1"/>
          </p:cNvPicPr>
          <p:nvPr/>
        </p:nvPicPr>
        <p:blipFill>
          <a:blip r:embed="rId3"/>
          <a:stretch>
            <a:fillRect/>
          </a:stretch>
        </p:blipFill>
        <p:spPr>
          <a:xfrm>
            <a:off x="877758" y="281377"/>
            <a:ext cx="3274365" cy="5745584"/>
          </a:xfrm>
          <a:prstGeom prst="rect">
            <a:avLst/>
          </a:prstGeom>
        </p:spPr>
      </p:pic>
      <p:sp>
        <p:nvSpPr>
          <p:cNvPr id="4" name="Rectangle 3">
            <a:extLst>
              <a:ext uri="{FF2B5EF4-FFF2-40B4-BE49-F238E27FC236}">
                <a16:creationId xmlns:a16="http://schemas.microsoft.com/office/drawing/2014/main" id="{786B3661-3336-737F-4542-FF1FEF9070B6}"/>
              </a:ext>
            </a:extLst>
          </p:cNvPr>
          <p:cNvSpPr/>
          <p:nvPr/>
        </p:nvSpPr>
        <p:spPr>
          <a:xfrm>
            <a:off x="4639762" y="755980"/>
            <a:ext cx="3621504" cy="1754326"/>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Odd Tidbit -</a:t>
            </a:r>
          </a:p>
          <a:p>
            <a:pPr algn="ctr"/>
            <a:r>
              <a:rPr lang="en-US" sz="5400" b="1" dirty="0">
                <a:ln w="22225">
                  <a:solidFill>
                    <a:schemeClr val="accent2"/>
                  </a:solidFill>
                  <a:prstDash val="solid"/>
                </a:ln>
                <a:solidFill>
                  <a:schemeClr val="accent2">
                    <a:lumMod val="40000"/>
                    <a:lumOff val="60000"/>
                  </a:schemeClr>
                </a:solidFill>
              </a:rPr>
              <a:t>Bedesman</a:t>
            </a:r>
          </a:p>
        </p:txBody>
      </p:sp>
      <p:pic>
        <p:nvPicPr>
          <p:cNvPr id="6" name="Picture 5">
            <a:extLst>
              <a:ext uri="{FF2B5EF4-FFF2-40B4-BE49-F238E27FC236}">
                <a16:creationId xmlns:a16="http://schemas.microsoft.com/office/drawing/2014/main" id="{A6ACA9AB-9828-D571-A603-E75350CD7B43}"/>
              </a:ext>
            </a:extLst>
          </p:cNvPr>
          <p:cNvPicPr>
            <a:picLocks noChangeAspect="1"/>
          </p:cNvPicPr>
          <p:nvPr/>
        </p:nvPicPr>
        <p:blipFill>
          <a:blip r:embed="rId4"/>
          <a:stretch>
            <a:fillRect/>
          </a:stretch>
        </p:blipFill>
        <p:spPr>
          <a:xfrm>
            <a:off x="8748906" y="1406784"/>
            <a:ext cx="2905125" cy="4324350"/>
          </a:xfrm>
          <a:prstGeom prst="rect">
            <a:avLst/>
          </a:prstGeom>
        </p:spPr>
      </p:pic>
    </p:spTree>
    <p:extLst>
      <p:ext uri="{BB962C8B-B14F-4D97-AF65-F5344CB8AC3E}">
        <p14:creationId xmlns:p14="http://schemas.microsoft.com/office/powerpoint/2010/main" val="2225904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C000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B8708E-BDC1-E711-9CA9-BC2062F3B0C8}"/>
              </a:ext>
            </a:extLst>
          </p:cNvPr>
          <p:cNvSpPr/>
          <p:nvPr/>
        </p:nvSpPr>
        <p:spPr>
          <a:xfrm>
            <a:off x="1880465" y="-102643"/>
            <a:ext cx="7792903" cy="1292662"/>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Pope Pius V (O.P.)</a:t>
            </a:r>
          </a:p>
          <a:p>
            <a:pPr algn="ctr"/>
            <a:r>
              <a:rPr lang="en-US" sz="2400" dirty="0">
                <a:ln w="0"/>
                <a:effectLst>
                  <a:outerShdw blurRad="38100" dist="19050" dir="2700000" algn="tl" rotWithShape="0">
                    <a:schemeClr val="dk1">
                      <a:alpha val="40000"/>
                    </a:schemeClr>
                  </a:outerShdw>
                </a:effectLst>
              </a:rPr>
              <a:t>Encourages formation of Rosary Confraternities and Sodalities</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9" name="TextBox 8">
            <a:extLst>
              <a:ext uri="{FF2B5EF4-FFF2-40B4-BE49-F238E27FC236}">
                <a16:creationId xmlns:a16="http://schemas.microsoft.com/office/drawing/2014/main" id="{3123A1F5-74C6-068E-D3B6-8ABC0527179C}"/>
              </a:ext>
            </a:extLst>
          </p:cNvPr>
          <p:cNvSpPr txBox="1"/>
          <p:nvPr/>
        </p:nvSpPr>
        <p:spPr>
          <a:xfrm>
            <a:off x="6260841" y="4706425"/>
            <a:ext cx="4618653" cy="923330"/>
          </a:xfrm>
          <a:prstGeom prst="rect">
            <a:avLst/>
          </a:prstGeom>
          <a:noFill/>
        </p:spPr>
        <p:txBody>
          <a:bodyPr wrap="square" rtlCol="0">
            <a:spAutoFit/>
          </a:bodyPr>
          <a:lstStyle/>
          <a:p>
            <a:pPr marL="285750" indent="-285750">
              <a:buFont typeface="Arial" panose="020B0604020202020204" pitchFamily="34" charset="0"/>
              <a:buChar char="•"/>
            </a:pPr>
            <a:r>
              <a:rPr lang="en-US" dirty="0"/>
              <a:t>Secured the uniformity of the Holy Rosary</a:t>
            </a:r>
          </a:p>
          <a:p>
            <a:pPr marL="285750" indent="-285750">
              <a:buFont typeface="Arial" panose="020B0604020202020204" pitchFamily="34" charset="0"/>
              <a:buChar char="•"/>
            </a:pPr>
            <a:r>
              <a:rPr lang="en-US" dirty="0"/>
              <a:t>Instituted Feast of Our Lady of Victory on October 7th</a:t>
            </a:r>
          </a:p>
        </p:txBody>
      </p:sp>
      <p:pic>
        <p:nvPicPr>
          <p:cNvPr id="2" name="Picture 1">
            <a:extLst>
              <a:ext uri="{FF2B5EF4-FFF2-40B4-BE49-F238E27FC236}">
                <a16:creationId xmlns:a16="http://schemas.microsoft.com/office/drawing/2014/main" id="{EF3968C4-9E30-12E7-08C4-3FF61E7F5020}"/>
              </a:ext>
            </a:extLst>
          </p:cNvPr>
          <p:cNvPicPr>
            <a:picLocks noChangeAspect="1"/>
          </p:cNvPicPr>
          <p:nvPr/>
        </p:nvPicPr>
        <p:blipFill>
          <a:blip r:embed="rId3"/>
          <a:stretch>
            <a:fillRect/>
          </a:stretch>
        </p:blipFill>
        <p:spPr>
          <a:xfrm>
            <a:off x="609836" y="1171575"/>
            <a:ext cx="5010150" cy="5686425"/>
          </a:xfrm>
          <a:prstGeom prst="rect">
            <a:avLst/>
          </a:prstGeom>
        </p:spPr>
      </p:pic>
      <p:pic>
        <p:nvPicPr>
          <p:cNvPr id="14" name="Picture 13">
            <a:extLst>
              <a:ext uri="{FF2B5EF4-FFF2-40B4-BE49-F238E27FC236}">
                <a16:creationId xmlns:a16="http://schemas.microsoft.com/office/drawing/2014/main" id="{3F136601-FDD0-3CCC-9B34-F72B522FB80B}"/>
              </a:ext>
            </a:extLst>
          </p:cNvPr>
          <p:cNvPicPr>
            <a:picLocks noChangeAspect="1"/>
          </p:cNvPicPr>
          <p:nvPr/>
        </p:nvPicPr>
        <p:blipFill>
          <a:blip r:embed="rId4"/>
          <a:stretch>
            <a:fillRect/>
          </a:stretch>
        </p:blipFill>
        <p:spPr>
          <a:xfrm>
            <a:off x="6730482" y="1403419"/>
            <a:ext cx="3409220" cy="3089606"/>
          </a:xfrm>
          <a:prstGeom prst="rect">
            <a:avLst/>
          </a:prstGeom>
        </p:spPr>
      </p:pic>
    </p:spTree>
    <p:extLst>
      <p:ext uri="{BB962C8B-B14F-4D97-AF65-F5344CB8AC3E}">
        <p14:creationId xmlns:p14="http://schemas.microsoft.com/office/powerpoint/2010/main" val="2442337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in page">
            <a:extLst>
              <a:ext uri="{FF2B5EF4-FFF2-40B4-BE49-F238E27FC236}">
                <a16:creationId xmlns:a16="http://schemas.microsoft.com/office/drawing/2014/main" id="{4912738E-EBCF-5BE2-3458-E92A681DFD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6656" y="0"/>
            <a:ext cx="858416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1F39D93-A328-2416-3283-D02761590529}"/>
              </a:ext>
            </a:extLst>
          </p:cNvPr>
          <p:cNvSpPr/>
          <p:nvPr/>
        </p:nvSpPr>
        <p:spPr>
          <a:xfrm>
            <a:off x="0" y="0"/>
            <a:ext cx="1766656" cy="6858000"/>
          </a:xfrm>
          <a:prstGeom prst="rect">
            <a:avLst/>
          </a:prstGeom>
          <a:blipFill>
            <a:blip r:embed="rId4"/>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2A27A09-1DF1-15E3-23DC-A74D63CA5196}"/>
              </a:ext>
            </a:extLst>
          </p:cNvPr>
          <p:cNvSpPr/>
          <p:nvPr/>
        </p:nvSpPr>
        <p:spPr>
          <a:xfrm>
            <a:off x="10350820" y="0"/>
            <a:ext cx="1841180" cy="6858000"/>
          </a:xfrm>
          <a:prstGeom prst="rect">
            <a:avLst/>
          </a:prstGeom>
          <a:blipFill>
            <a:blip r:embed="rId4"/>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1195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A8497A-D36D-DE2C-E55F-F4E53555E050}"/>
              </a:ext>
            </a:extLst>
          </p:cNvPr>
          <p:cNvPicPr>
            <a:picLocks noChangeAspect="1"/>
          </p:cNvPicPr>
          <p:nvPr/>
        </p:nvPicPr>
        <p:blipFill>
          <a:blip r:embed="rId3"/>
          <a:stretch>
            <a:fillRect/>
          </a:stretch>
        </p:blipFill>
        <p:spPr>
          <a:xfrm>
            <a:off x="1346976" y="1032967"/>
            <a:ext cx="1861531" cy="3196977"/>
          </a:xfrm>
          <a:prstGeom prst="rect">
            <a:avLst/>
          </a:prstGeom>
        </p:spPr>
      </p:pic>
      <p:sp>
        <p:nvSpPr>
          <p:cNvPr id="3" name="TextBox 2">
            <a:extLst>
              <a:ext uri="{FF2B5EF4-FFF2-40B4-BE49-F238E27FC236}">
                <a16:creationId xmlns:a16="http://schemas.microsoft.com/office/drawing/2014/main" id="{FADAE850-DD62-3D56-0C88-9A0FE382AC7B}"/>
              </a:ext>
            </a:extLst>
          </p:cNvPr>
          <p:cNvSpPr txBox="1"/>
          <p:nvPr/>
        </p:nvSpPr>
        <p:spPr>
          <a:xfrm>
            <a:off x="1220610" y="4478270"/>
            <a:ext cx="2114265" cy="1477328"/>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Confraternity of the Most Holy Rosary </a:t>
            </a:r>
            <a:r>
              <a:rPr lang="en-US" dirty="0">
                <a:latin typeface="Calibri" panose="020F0502020204030204" pitchFamily="34" charset="0"/>
                <a:cs typeface="Calibri" panose="020F0502020204030204" pitchFamily="34" charset="0"/>
              </a:rPr>
              <a:t>– </a:t>
            </a:r>
          </a:p>
          <a:p>
            <a:pPr marL="285750" indent="-285750" algn="ctr">
              <a:buFont typeface="Arial" panose="020B0604020202020204" pitchFamily="34" charset="0"/>
              <a:buChar char="•"/>
            </a:pPr>
            <a:r>
              <a:rPr lang="en-US" dirty="0">
                <a:latin typeface="Calibri" panose="020F0502020204030204" pitchFamily="34" charset="0"/>
                <a:cs typeface="Calibri" panose="020F0502020204030204" pitchFamily="34" charset="0"/>
              </a:rPr>
              <a:t>Unity in prayer</a:t>
            </a:r>
          </a:p>
          <a:p>
            <a:pPr marL="285750" indent="-285750" algn="ctr">
              <a:buFont typeface="Arial" panose="020B0604020202020204" pitchFamily="34" charset="0"/>
              <a:buChar char="•"/>
            </a:pPr>
            <a:r>
              <a:rPr lang="en-US" dirty="0">
                <a:latin typeface="Calibri" panose="020F0502020204030204" pitchFamily="34" charset="0"/>
                <a:cs typeface="Calibri" panose="020F0502020204030204" pitchFamily="34" charset="0"/>
              </a:rPr>
              <a:t>Indulgences</a:t>
            </a:r>
          </a:p>
          <a:p>
            <a:pPr marL="285750" indent="-285750" algn="ctr">
              <a:buFont typeface="Arial" panose="020B0604020202020204" pitchFamily="34" charset="0"/>
              <a:buChar char="•"/>
            </a:pPr>
            <a:r>
              <a:rPr lang="en-US" dirty="0">
                <a:latin typeface="Calibri" panose="020F0502020204030204" pitchFamily="34" charset="0"/>
                <a:cs typeface="Calibri" panose="020F0502020204030204" pitchFamily="34" charset="0"/>
              </a:rPr>
              <a:t>Commitment</a:t>
            </a:r>
          </a:p>
        </p:txBody>
      </p:sp>
      <p:pic>
        <p:nvPicPr>
          <p:cNvPr id="4" name="Picture 3">
            <a:extLst>
              <a:ext uri="{FF2B5EF4-FFF2-40B4-BE49-F238E27FC236}">
                <a16:creationId xmlns:a16="http://schemas.microsoft.com/office/drawing/2014/main" id="{0C16D23A-6631-5909-EA06-08F4978A2566}"/>
              </a:ext>
            </a:extLst>
          </p:cNvPr>
          <p:cNvPicPr>
            <a:picLocks noChangeAspect="1"/>
          </p:cNvPicPr>
          <p:nvPr/>
        </p:nvPicPr>
        <p:blipFill>
          <a:blip r:embed="rId4"/>
          <a:stretch>
            <a:fillRect/>
          </a:stretch>
        </p:blipFill>
        <p:spPr>
          <a:xfrm>
            <a:off x="4895643" y="547775"/>
            <a:ext cx="2276475" cy="2295525"/>
          </a:xfrm>
          <a:prstGeom prst="rect">
            <a:avLst/>
          </a:prstGeom>
        </p:spPr>
      </p:pic>
      <p:sp>
        <p:nvSpPr>
          <p:cNvPr id="5" name="TextBox 4">
            <a:extLst>
              <a:ext uri="{FF2B5EF4-FFF2-40B4-BE49-F238E27FC236}">
                <a16:creationId xmlns:a16="http://schemas.microsoft.com/office/drawing/2014/main" id="{CEE52586-61D6-83FE-17AF-EE75E7B1D7BC}"/>
              </a:ext>
            </a:extLst>
          </p:cNvPr>
          <p:cNvSpPr txBox="1"/>
          <p:nvPr/>
        </p:nvSpPr>
        <p:spPr>
          <a:xfrm>
            <a:off x="4218050" y="3185609"/>
            <a:ext cx="3631660" cy="2031325"/>
          </a:xfrm>
          <a:prstGeom prst="rect">
            <a:avLst/>
          </a:prstGeom>
          <a:noFill/>
        </p:spPr>
        <p:txBody>
          <a:bodyPr wrap="square" rtlCol="0">
            <a:spAutoFit/>
          </a:bodyPr>
          <a:lstStyle/>
          <a:p>
            <a:pPr algn="ctr"/>
            <a:r>
              <a:rPr lang="en-US" b="1" i="0" dirty="0">
                <a:effectLst/>
                <a:latin typeface="Calibri" panose="020F0502020204030204" pitchFamily="34" charset="0"/>
                <a:cs typeface="Calibri" panose="020F0502020204030204" pitchFamily="34" charset="0"/>
              </a:rPr>
              <a:t>Blue Army of Our Lady of Fatma</a:t>
            </a:r>
          </a:p>
          <a:p>
            <a:pPr marL="285750" indent="-285750" algn="ctr">
              <a:buFont typeface="Arial" panose="020B0604020202020204" pitchFamily="34" charset="0"/>
              <a:buChar char="•"/>
            </a:pPr>
            <a:r>
              <a:rPr lang="en-US" dirty="0">
                <a:latin typeface="Calibri" panose="020F0502020204030204" pitchFamily="34" charset="0"/>
                <a:cs typeface="Calibri" panose="020F0502020204030204" pitchFamily="34" charset="0"/>
              </a:rPr>
              <a:t>Daily Rosary</a:t>
            </a:r>
          </a:p>
          <a:p>
            <a:pPr marL="285750" indent="-285750" algn="ctr">
              <a:buFont typeface="Arial" panose="020B0604020202020204" pitchFamily="34" charset="0"/>
              <a:buChar char="•"/>
            </a:pPr>
            <a:r>
              <a:rPr lang="en-US" b="0" i="0" dirty="0">
                <a:effectLst/>
                <a:latin typeface="Calibri" panose="020F0502020204030204" pitchFamily="34" charset="0"/>
                <a:cs typeface="Calibri" panose="020F0502020204030204" pitchFamily="34" charset="0"/>
              </a:rPr>
              <a:t>Addition of Decade Prayer - “O my Jesus, forgive us our sins, save us from the fires of hell. Lead all souls to heaven, especially those in most need of Thy mercy.”</a:t>
            </a:r>
            <a:endParaRPr lang="en-US" dirty="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0FE507F0-6EC8-CEE9-7295-BAB686CFFF14}"/>
              </a:ext>
            </a:extLst>
          </p:cNvPr>
          <p:cNvPicPr>
            <a:picLocks noChangeAspect="1"/>
          </p:cNvPicPr>
          <p:nvPr/>
        </p:nvPicPr>
        <p:blipFill>
          <a:blip r:embed="rId5"/>
          <a:stretch>
            <a:fillRect/>
          </a:stretch>
        </p:blipFill>
        <p:spPr>
          <a:xfrm>
            <a:off x="8542014" y="1287821"/>
            <a:ext cx="3304567" cy="1766727"/>
          </a:xfrm>
          <a:prstGeom prst="rect">
            <a:avLst/>
          </a:prstGeom>
        </p:spPr>
      </p:pic>
    </p:spTree>
    <p:extLst>
      <p:ext uri="{BB962C8B-B14F-4D97-AF65-F5344CB8AC3E}">
        <p14:creationId xmlns:p14="http://schemas.microsoft.com/office/powerpoint/2010/main" val="1166535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89A994-AA1A-30B0-6FAF-8ABDFA61C41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544107" y="0"/>
            <a:ext cx="9103786" cy="6858000"/>
          </a:xfrm>
          <a:prstGeom prst="rect">
            <a:avLst/>
          </a:prstGeom>
        </p:spPr>
      </p:pic>
    </p:spTree>
    <p:extLst>
      <p:ext uri="{BB962C8B-B14F-4D97-AF65-F5344CB8AC3E}">
        <p14:creationId xmlns:p14="http://schemas.microsoft.com/office/powerpoint/2010/main" val="1727685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1486ED-EB39-1F48-DD87-2C9C8DDA1104}"/>
              </a:ext>
            </a:extLst>
          </p:cNvPr>
          <p:cNvPicPr>
            <a:picLocks noChangeAspect="1"/>
          </p:cNvPicPr>
          <p:nvPr/>
        </p:nvPicPr>
        <p:blipFill>
          <a:blip r:embed="rId3"/>
          <a:stretch>
            <a:fillRect/>
          </a:stretch>
        </p:blipFill>
        <p:spPr>
          <a:xfrm>
            <a:off x="158619" y="923331"/>
            <a:ext cx="4861249" cy="2622050"/>
          </a:xfrm>
          <a:prstGeom prst="rect">
            <a:avLst/>
          </a:prstGeom>
        </p:spPr>
      </p:pic>
      <p:sp>
        <p:nvSpPr>
          <p:cNvPr id="4" name="Rectangle 3">
            <a:extLst>
              <a:ext uri="{FF2B5EF4-FFF2-40B4-BE49-F238E27FC236}">
                <a16:creationId xmlns:a16="http://schemas.microsoft.com/office/drawing/2014/main" id="{B35ACAFD-A078-21DE-341D-FD0DC440A0B2}"/>
              </a:ext>
            </a:extLst>
          </p:cNvPr>
          <p:cNvSpPr/>
          <p:nvPr/>
        </p:nvSpPr>
        <p:spPr>
          <a:xfrm>
            <a:off x="2151891" y="0"/>
            <a:ext cx="6992492"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The Story Continues . . . </a:t>
            </a:r>
          </a:p>
        </p:txBody>
      </p:sp>
      <p:sp>
        <p:nvSpPr>
          <p:cNvPr id="5" name="TextBox 4">
            <a:extLst>
              <a:ext uri="{FF2B5EF4-FFF2-40B4-BE49-F238E27FC236}">
                <a16:creationId xmlns:a16="http://schemas.microsoft.com/office/drawing/2014/main" id="{92F660B8-81F6-86DC-8954-8FF02011CCAD}"/>
              </a:ext>
            </a:extLst>
          </p:cNvPr>
          <p:cNvSpPr txBox="1"/>
          <p:nvPr/>
        </p:nvSpPr>
        <p:spPr>
          <a:xfrm>
            <a:off x="550505" y="3082156"/>
            <a:ext cx="3872204" cy="584775"/>
          </a:xfrm>
          <a:prstGeom prst="rect">
            <a:avLst/>
          </a:prstGeom>
          <a:noFill/>
        </p:spPr>
        <p:txBody>
          <a:bodyPr wrap="square" rtlCol="0">
            <a:spAutoFit/>
          </a:bodyPr>
          <a:lstStyle/>
          <a:p>
            <a:r>
              <a:rPr lang="en-US" sz="3200" b="1" dirty="0"/>
              <a:t>World Mission Rosary</a:t>
            </a:r>
          </a:p>
        </p:txBody>
      </p:sp>
      <p:pic>
        <p:nvPicPr>
          <p:cNvPr id="7" name="Picture 6">
            <a:extLst>
              <a:ext uri="{FF2B5EF4-FFF2-40B4-BE49-F238E27FC236}">
                <a16:creationId xmlns:a16="http://schemas.microsoft.com/office/drawing/2014/main" id="{3E1EBB66-DD7F-3E6A-52A1-0A86967976A2}"/>
              </a:ext>
            </a:extLst>
          </p:cNvPr>
          <p:cNvPicPr>
            <a:picLocks noChangeAspect="1"/>
          </p:cNvPicPr>
          <p:nvPr/>
        </p:nvPicPr>
        <p:blipFill>
          <a:blip r:embed="rId4"/>
          <a:stretch>
            <a:fillRect/>
          </a:stretch>
        </p:blipFill>
        <p:spPr>
          <a:xfrm>
            <a:off x="271920" y="3545381"/>
            <a:ext cx="2825620" cy="1857584"/>
          </a:xfrm>
          <a:prstGeom prst="rect">
            <a:avLst/>
          </a:prstGeom>
        </p:spPr>
      </p:pic>
      <p:pic>
        <p:nvPicPr>
          <p:cNvPr id="9" name="Picture 8">
            <a:extLst>
              <a:ext uri="{FF2B5EF4-FFF2-40B4-BE49-F238E27FC236}">
                <a16:creationId xmlns:a16="http://schemas.microsoft.com/office/drawing/2014/main" id="{7F3DABD1-99F4-29FA-F7B6-DDE85B7E5871}"/>
              </a:ext>
            </a:extLst>
          </p:cNvPr>
          <p:cNvPicPr>
            <a:picLocks noChangeAspect="1"/>
          </p:cNvPicPr>
          <p:nvPr/>
        </p:nvPicPr>
        <p:blipFill>
          <a:blip r:embed="rId5"/>
          <a:stretch>
            <a:fillRect/>
          </a:stretch>
        </p:blipFill>
        <p:spPr>
          <a:xfrm>
            <a:off x="5762714" y="923330"/>
            <a:ext cx="6270666" cy="2505670"/>
          </a:xfrm>
          <a:prstGeom prst="rect">
            <a:avLst/>
          </a:prstGeom>
        </p:spPr>
      </p:pic>
      <p:pic>
        <p:nvPicPr>
          <p:cNvPr id="11" name="Picture 10">
            <a:extLst>
              <a:ext uri="{FF2B5EF4-FFF2-40B4-BE49-F238E27FC236}">
                <a16:creationId xmlns:a16="http://schemas.microsoft.com/office/drawing/2014/main" id="{E40B8FE5-4C88-B818-9F7D-DEF62689CC8B}"/>
              </a:ext>
            </a:extLst>
          </p:cNvPr>
          <p:cNvPicPr>
            <a:picLocks noChangeAspect="1"/>
          </p:cNvPicPr>
          <p:nvPr/>
        </p:nvPicPr>
        <p:blipFill>
          <a:blip r:embed="rId6"/>
          <a:stretch>
            <a:fillRect/>
          </a:stretch>
        </p:blipFill>
        <p:spPr>
          <a:xfrm>
            <a:off x="8851654" y="3429000"/>
            <a:ext cx="3181726" cy="1857583"/>
          </a:xfrm>
          <a:prstGeom prst="rect">
            <a:avLst/>
          </a:prstGeom>
        </p:spPr>
      </p:pic>
      <p:pic>
        <p:nvPicPr>
          <p:cNvPr id="13" name="Picture 12">
            <a:extLst>
              <a:ext uri="{FF2B5EF4-FFF2-40B4-BE49-F238E27FC236}">
                <a16:creationId xmlns:a16="http://schemas.microsoft.com/office/drawing/2014/main" id="{2EB83D3F-F071-F81E-2037-3AD7582EC319}"/>
              </a:ext>
            </a:extLst>
          </p:cNvPr>
          <p:cNvPicPr>
            <a:picLocks noChangeAspect="1"/>
          </p:cNvPicPr>
          <p:nvPr/>
        </p:nvPicPr>
        <p:blipFill>
          <a:blip r:embed="rId7"/>
          <a:stretch>
            <a:fillRect/>
          </a:stretch>
        </p:blipFill>
        <p:spPr>
          <a:xfrm>
            <a:off x="4128393" y="4253690"/>
            <a:ext cx="3438525" cy="1933575"/>
          </a:xfrm>
          <a:prstGeom prst="rect">
            <a:avLst/>
          </a:prstGeom>
        </p:spPr>
      </p:pic>
    </p:spTree>
    <p:extLst>
      <p:ext uri="{BB962C8B-B14F-4D97-AF65-F5344CB8AC3E}">
        <p14:creationId xmlns:p14="http://schemas.microsoft.com/office/powerpoint/2010/main" val="3886038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30044">
              <a:srgbClr val="CFEEFA"/>
            </a:gs>
            <a:gs pos="0">
              <a:schemeClr val="accent1">
                <a:lumMod val="5000"/>
                <a:lumOff val="95000"/>
              </a:schemeClr>
            </a:gs>
            <a:gs pos="58000">
              <a:schemeClr val="tx2">
                <a:lumMod val="60000"/>
                <a:lumOff val="40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3B6011-E8D0-52F5-463A-5D007EF34995}"/>
              </a:ext>
            </a:extLst>
          </p:cNvPr>
          <p:cNvSpPr/>
          <p:nvPr/>
        </p:nvSpPr>
        <p:spPr>
          <a:xfrm>
            <a:off x="6667771" y="1720840"/>
            <a:ext cx="3496535" cy="3416320"/>
          </a:xfrm>
          <a:prstGeom prst="rect">
            <a:avLst/>
          </a:prstGeom>
          <a:noFill/>
        </p:spPr>
        <p:txBody>
          <a:bodyPr wrap="square" lIns="91440" tIns="45720" rIns="91440" bIns="45720">
            <a:spAutoFit/>
          </a:bodyPr>
          <a:lstStyle/>
          <a:p>
            <a:pPr algn="ctr"/>
            <a:r>
              <a:rPr lang="en-US" sz="7200" b="1" cap="none" spc="0" dirty="0">
                <a:ln w="28575">
                  <a:solidFill>
                    <a:srgbClr val="0070C0"/>
                  </a:solidFill>
                  <a:prstDash val="solid"/>
                </a:ln>
                <a:solidFill>
                  <a:srgbClr val="FFFF00"/>
                </a:solidFill>
                <a:effectLst>
                  <a:outerShdw blurRad="12700" dist="38100" dir="2700000" algn="tl" rotWithShape="0">
                    <a:schemeClr val="accent5">
                      <a:lumMod val="60000"/>
                      <a:lumOff val="40000"/>
                    </a:schemeClr>
                  </a:outerShdw>
                </a:effectLst>
              </a:rPr>
              <a:t>SAINTS OF THE ROSARY</a:t>
            </a:r>
          </a:p>
        </p:txBody>
      </p:sp>
      <p:pic>
        <p:nvPicPr>
          <p:cNvPr id="5" name="Picture 4">
            <a:extLst>
              <a:ext uri="{FF2B5EF4-FFF2-40B4-BE49-F238E27FC236}">
                <a16:creationId xmlns:a16="http://schemas.microsoft.com/office/drawing/2014/main" id="{F2348277-AEBB-9081-7026-589DC2F262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24231" cy="6858000"/>
          </a:xfrm>
          <a:prstGeom prst="rect">
            <a:avLst/>
          </a:prstGeom>
        </p:spPr>
      </p:pic>
    </p:spTree>
    <p:extLst>
      <p:ext uri="{BB962C8B-B14F-4D97-AF65-F5344CB8AC3E}">
        <p14:creationId xmlns:p14="http://schemas.microsoft.com/office/powerpoint/2010/main" val="2015049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003D7E-1705-40A5-DE91-0CFB5CA3DDEF}"/>
              </a:ext>
            </a:extLst>
          </p:cNvPr>
          <p:cNvPicPr>
            <a:picLocks noChangeAspect="1"/>
          </p:cNvPicPr>
          <p:nvPr/>
        </p:nvPicPr>
        <p:blipFill>
          <a:blip r:embed="rId3"/>
          <a:stretch>
            <a:fillRect/>
          </a:stretch>
        </p:blipFill>
        <p:spPr>
          <a:xfrm>
            <a:off x="188214" y="203645"/>
            <a:ext cx="2414970" cy="3563683"/>
          </a:xfrm>
          <a:prstGeom prst="rect">
            <a:avLst/>
          </a:prstGeom>
        </p:spPr>
      </p:pic>
      <p:pic>
        <p:nvPicPr>
          <p:cNvPr id="5" name="Picture 4">
            <a:extLst>
              <a:ext uri="{FF2B5EF4-FFF2-40B4-BE49-F238E27FC236}">
                <a16:creationId xmlns:a16="http://schemas.microsoft.com/office/drawing/2014/main" id="{FF135A95-5D9D-88EE-1FC1-DF48DD66D364}"/>
              </a:ext>
            </a:extLst>
          </p:cNvPr>
          <p:cNvPicPr>
            <a:picLocks noChangeAspect="1"/>
          </p:cNvPicPr>
          <p:nvPr/>
        </p:nvPicPr>
        <p:blipFill>
          <a:blip r:embed="rId4"/>
          <a:stretch>
            <a:fillRect/>
          </a:stretch>
        </p:blipFill>
        <p:spPr>
          <a:xfrm>
            <a:off x="2976947" y="1030223"/>
            <a:ext cx="3119053" cy="5196026"/>
          </a:xfrm>
          <a:prstGeom prst="rect">
            <a:avLst/>
          </a:prstGeom>
        </p:spPr>
      </p:pic>
      <p:pic>
        <p:nvPicPr>
          <p:cNvPr id="7" name="Picture 6">
            <a:extLst>
              <a:ext uri="{FF2B5EF4-FFF2-40B4-BE49-F238E27FC236}">
                <a16:creationId xmlns:a16="http://schemas.microsoft.com/office/drawing/2014/main" id="{5B11FE24-3F77-2A0D-20DD-46F5E7519633}"/>
              </a:ext>
            </a:extLst>
          </p:cNvPr>
          <p:cNvPicPr>
            <a:picLocks noChangeAspect="1"/>
          </p:cNvPicPr>
          <p:nvPr/>
        </p:nvPicPr>
        <p:blipFill>
          <a:blip r:embed="rId5"/>
          <a:stretch>
            <a:fillRect/>
          </a:stretch>
        </p:blipFill>
        <p:spPr>
          <a:xfrm>
            <a:off x="7071360" y="203645"/>
            <a:ext cx="4781550" cy="6279068"/>
          </a:xfrm>
          <a:prstGeom prst="rect">
            <a:avLst/>
          </a:prstGeom>
        </p:spPr>
      </p:pic>
    </p:spTree>
    <p:extLst>
      <p:ext uri="{BB962C8B-B14F-4D97-AF65-F5344CB8AC3E}">
        <p14:creationId xmlns:p14="http://schemas.microsoft.com/office/powerpoint/2010/main" val="2764820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9956AE-E0B5-9C0B-B3D3-20DD4BAA449A}"/>
              </a:ext>
            </a:extLst>
          </p:cNvPr>
          <p:cNvSpPr/>
          <p:nvPr/>
        </p:nvSpPr>
        <p:spPr>
          <a:xfrm>
            <a:off x="1286029" y="0"/>
            <a:ext cx="9619942" cy="2308324"/>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7200" b="1" cap="none" spc="0" dirty="0">
                <a:ln w="22225">
                  <a:solidFill>
                    <a:schemeClr val="tx1"/>
                  </a:solidFill>
                  <a:prstDash val="solid"/>
                </a:ln>
                <a:solidFill>
                  <a:srgbClr val="0070C0"/>
                </a:solidFill>
                <a:effectLst/>
              </a:rPr>
              <a:t>The Secret of The Rosary</a:t>
            </a:r>
          </a:p>
          <a:p>
            <a:pPr algn="ctr"/>
            <a:r>
              <a:rPr lang="en-US" sz="7200" b="1" cap="none" spc="0" dirty="0">
                <a:ln w="22225">
                  <a:solidFill>
                    <a:schemeClr val="tx1"/>
                  </a:solidFill>
                  <a:prstDash val="solid"/>
                </a:ln>
                <a:solidFill>
                  <a:srgbClr val="0070C0"/>
                </a:solidFill>
                <a:effectLst/>
              </a:rPr>
              <a:t>St. Louis de Montfort</a:t>
            </a:r>
          </a:p>
        </p:txBody>
      </p:sp>
      <p:pic>
        <p:nvPicPr>
          <p:cNvPr id="5" name="Picture 4">
            <a:extLst>
              <a:ext uri="{FF2B5EF4-FFF2-40B4-BE49-F238E27FC236}">
                <a16:creationId xmlns:a16="http://schemas.microsoft.com/office/drawing/2014/main" id="{CAE8AEBB-B81D-C1AA-8A2B-21B1FFEF9F4D}"/>
              </a:ext>
            </a:extLst>
          </p:cNvPr>
          <p:cNvPicPr>
            <a:picLocks noChangeAspect="1"/>
          </p:cNvPicPr>
          <p:nvPr/>
        </p:nvPicPr>
        <p:blipFill>
          <a:blip r:embed="rId3"/>
          <a:stretch>
            <a:fillRect/>
          </a:stretch>
        </p:blipFill>
        <p:spPr>
          <a:xfrm>
            <a:off x="3620315" y="2117124"/>
            <a:ext cx="4951370" cy="4571784"/>
          </a:xfrm>
          <a:prstGeom prst="rect">
            <a:avLst/>
          </a:prstGeom>
        </p:spPr>
      </p:pic>
    </p:spTree>
    <p:extLst>
      <p:ext uri="{BB962C8B-B14F-4D97-AF65-F5344CB8AC3E}">
        <p14:creationId xmlns:p14="http://schemas.microsoft.com/office/powerpoint/2010/main" val="39353487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1229E"/>
        </a:solidFill>
        <a:effectLst/>
      </p:bgPr>
    </p:bg>
    <p:spTree>
      <p:nvGrpSpPr>
        <p:cNvPr id="1" name=""/>
        <p:cNvGrpSpPr/>
        <p:nvPr/>
      </p:nvGrpSpPr>
      <p:grpSpPr>
        <a:xfrm>
          <a:off x="0" y="0"/>
          <a:ext cx="0" cy="0"/>
          <a:chOff x="0" y="0"/>
          <a:chExt cx="0" cy="0"/>
        </a:xfrm>
      </p:grpSpPr>
      <p:pic>
        <p:nvPicPr>
          <p:cNvPr id="3074" name="Picture 2" descr="ST. PADRE PIO | Rosary makers of America">
            <a:extLst>
              <a:ext uri="{FF2B5EF4-FFF2-40B4-BE49-F238E27FC236}">
                <a16:creationId xmlns:a16="http://schemas.microsoft.com/office/drawing/2014/main" id="{E3F1523B-D32C-7F1A-9DBE-FC3A5ED28C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857" y="2746752"/>
            <a:ext cx="3190989" cy="405688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 see Mary everywhere. I see difficulties nowhere.&quot; - St. Maximilian Kolbe  | Catholic, Saint quotes catholic, St maximilian">
            <a:extLst>
              <a:ext uri="{FF2B5EF4-FFF2-40B4-BE49-F238E27FC236}">
                <a16:creationId xmlns:a16="http://schemas.microsoft.com/office/drawing/2014/main" id="{41DD973F-F64C-7F7D-E151-A8AF90795D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6479" y="2447759"/>
            <a:ext cx="3055521" cy="44102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CE06FFA-B178-F03E-8BB0-41525C520B66}"/>
              </a:ext>
            </a:extLst>
          </p:cNvPr>
          <p:cNvPicPr>
            <a:picLocks noChangeAspect="1"/>
          </p:cNvPicPr>
          <p:nvPr/>
        </p:nvPicPr>
        <p:blipFill>
          <a:blip r:embed="rId5"/>
          <a:stretch>
            <a:fillRect/>
          </a:stretch>
        </p:blipFill>
        <p:spPr>
          <a:xfrm>
            <a:off x="-38089" y="54363"/>
            <a:ext cx="3057301" cy="4244500"/>
          </a:xfrm>
          <a:prstGeom prst="rect">
            <a:avLst/>
          </a:prstGeom>
        </p:spPr>
      </p:pic>
      <p:pic>
        <p:nvPicPr>
          <p:cNvPr id="7" name="Picture 6">
            <a:extLst>
              <a:ext uri="{FF2B5EF4-FFF2-40B4-BE49-F238E27FC236}">
                <a16:creationId xmlns:a16="http://schemas.microsoft.com/office/drawing/2014/main" id="{1FEB4E32-AC90-BC9F-D33C-1FC45F76C53C}"/>
              </a:ext>
            </a:extLst>
          </p:cNvPr>
          <p:cNvPicPr>
            <a:picLocks noChangeAspect="1"/>
          </p:cNvPicPr>
          <p:nvPr/>
        </p:nvPicPr>
        <p:blipFill>
          <a:blip r:embed="rId6"/>
          <a:stretch>
            <a:fillRect/>
          </a:stretch>
        </p:blipFill>
        <p:spPr>
          <a:xfrm>
            <a:off x="6114156" y="0"/>
            <a:ext cx="3022323" cy="4496106"/>
          </a:xfrm>
          <a:prstGeom prst="rect">
            <a:avLst/>
          </a:prstGeom>
        </p:spPr>
      </p:pic>
    </p:spTree>
    <p:extLst>
      <p:ext uri="{BB962C8B-B14F-4D97-AF65-F5344CB8AC3E}">
        <p14:creationId xmlns:p14="http://schemas.microsoft.com/office/powerpoint/2010/main" val="342210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7F8970-3AC4-40E8-C823-BE9B7100A254}"/>
              </a:ext>
            </a:extLst>
          </p:cNvPr>
          <p:cNvSpPr txBox="1"/>
          <p:nvPr/>
        </p:nvSpPr>
        <p:spPr>
          <a:xfrm>
            <a:off x="768095" y="4059936"/>
            <a:ext cx="10655808" cy="2492990"/>
          </a:xfrm>
          <a:prstGeom prst="rect">
            <a:avLst/>
          </a:prstGeom>
          <a:noFill/>
        </p:spPr>
        <p:txBody>
          <a:bodyPr wrap="square" rtlCol="0">
            <a:spAutoFit/>
          </a:bodyPr>
          <a:lstStyle/>
          <a:p>
            <a:pPr algn="ctr"/>
            <a:r>
              <a:rPr lang="en-US" sz="4000" b="1" i="0" dirty="0">
                <a:solidFill>
                  <a:srgbClr val="333333"/>
                </a:solidFill>
                <a:effectLst/>
                <a:highlight>
                  <a:srgbClr val="FFFFFF"/>
                </a:highlight>
              </a:rPr>
              <a:t>Saint Bartolo Longo, O.P. (Oct 19</a:t>
            </a:r>
            <a:r>
              <a:rPr lang="en-US" sz="4000" b="1" i="0" baseline="30000" dirty="0">
                <a:solidFill>
                  <a:srgbClr val="333333"/>
                </a:solidFill>
                <a:effectLst/>
                <a:highlight>
                  <a:srgbClr val="FFFFFF"/>
                </a:highlight>
              </a:rPr>
              <a:t>th</a:t>
            </a:r>
            <a:r>
              <a:rPr lang="en-US" sz="4000" b="1" i="0" dirty="0">
                <a:solidFill>
                  <a:srgbClr val="333333"/>
                </a:solidFill>
                <a:effectLst/>
                <a:highlight>
                  <a:srgbClr val="FFFFFF"/>
                </a:highlight>
              </a:rPr>
              <a:t>)</a:t>
            </a:r>
          </a:p>
          <a:p>
            <a:pPr algn="ctr"/>
            <a:r>
              <a:rPr lang="en-US" sz="2000" b="1" dirty="0">
                <a:solidFill>
                  <a:srgbClr val="333333"/>
                </a:solidFill>
                <a:highlight>
                  <a:srgbClr val="FFFFFF"/>
                </a:highlight>
              </a:rPr>
              <a:t>Feast Day – October 5th</a:t>
            </a:r>
            <a:endParaRPr lang="en-US" sz="2000" dirty="0">
              <a:solidFill>
                <a:srgbClr val="333333"/>
              </a:solidFill>
              <a:highlight>
                <a:srgbClr val="FFFFFF"/>
              </a:highlight>
            </a:endParaRPr>
          </a:p>
          <a:p>
            <a:r>
              <a:rPr lang="en-US" sz="2400" b="0" i="0" dirty="0">
                <a:solidFill>
                  <a:srgbClr val="333333"/>
                </a:solidFill>
                <a:effectLst/>
                <a:highlight>
                  <a:srgbClr val="FFFFFF"/>
                </a:highlight>
              </a:rPr>
              <a:t>Catholic kid grows up in religious family, goes away to university, falls in with a bunch of drug-fueled Satanic pagans, becomes a Satanic high priest, comes to his senses and realizes he's made the stupidest mistake world history and ultimately reverts back to the Church.</a:t>
            </a:r>
            <a:endParaRPr lang="en-US" sz="2400" dirty="0"/>
          </a:p>
        </p:txBody>
      </p:sp>
      <p:pic>
        <p:nvPicPr>
          <p:cNvPr id="4" name="Picture 3">
            <a:extLst>
              <a:ext uri="{FF2B5EF4-FFF2-40B4-BE49-F238E27FC236}">
                <a16:creationId xmlns:a16="http://schemas.microsoft.com/office/drawing/2014/main" id="{3F4803D9-C6F8-9557-D681-E50C74D00C78}"/>
              </a:ext>
            </a:extLst>
          </p:cNvPr>
          <p:cNvPicPr>
            <a:picLocks noChangeAspect="1"/>
          </p:cNvPicPr>
          <p:nvPr/>
        </p:nvPicPr>
        <p:blipFill>
          <a:blip r:embed="rId3"/>
          <a:stretch>
            <a:fillRect/>
          </a:stretch>
        </p:blipFill>
        <p:spPr>
          <a:xfrm>
            <a:off x="3317175" y="117868"/>
            <a:ext cx="5557647" cy="3702800"/>
          </a:xfrm>
          <a:prstGeom prst="rect">
            <a:avLst/>
          </a:prstGeom>
        </p:spPr>
      </p:pic>
      <p:sp>
        <p:nvSpPr>
          <p:cNvPr id="5" name="AutoShape 2" descr="Blessed Bartholomew Longo">
            <a:extLst>
              <a:ext uri="{FF2B5EF4-FFF2-40B4-BE49-F238E27FC236}">
                <a16:creationId xmlns:a16="http://schemas.microsoft.com/office/drawing/2014/main" id="{864EB6F7-196A-BAA7-7D53-A04A2059A82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9D28A3A2-14C7-691A-4A4B-0FCE6613FE8D}"/>
              </a:ext>
            </a:extLst>
          </p:cNvPr>
          <p:cNvSpPr txBox="1"/>
          <p:nvPr/>
        </p:nvSpPr>
        <p:spPr>
          <a:xfrm>
            <a:off x="260033" y="1272998"/>
            <a:ext cx="2895600" cy="2031325"/>
          </a:xfrm>
          <a:prstGeom prst="rect">
            <a:avLst/>
          </a:prstGeom>
          <a:noFill/>
        </p:spPr>
        <p:txBody>
          <a:bodyPr wrap="square">
            <a:spAutoFit/>
          </a:bodyPr>
          <a:lstStyle/>
          <a:p>
            <a:r>
              <a:rPr lang="en-US" dirty="0"/>
              <a:t>“My only desire is to see Mary who saved me and who will save me from the clutches of Satan.”</a:t>
            </a:r>
          </a:p>
          <a:p>
            <a:endParaRPr lang="en-US" dirty="0"/>
          </a:p>
          <a:p>
            <a:r>
              <a:rPr lang="en-US" dirty="0"/>
              <a:t>– Blessed Bartholomew Longo’s last words</a:t>
            </a:r>
          </a:p>
        </p:txBody>
      </p:sp>
    </p:spTree>
    <p:extLst>
      <p:ext uri="{BB962C8B-B14F-4D97-AF65-F5344CB8AC3E}">
        <p14:creationId xmlns:p14="http://schemas.microsoft.com/office/powerpoint/2010/main" val="937711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3074" name="Picture 2" descr="Jpii rosary ii">
            <a:extLst>
              <a:ext uri="{FF2B5EF4-FFF2-40B4-BE49-F238E27FC236}">
                <a16:creationId xmlns:a16="http://schemas.microsoft.com/office/drawing/2014/main" id="{4A5D96D6-74DD-35E2-D5B7-3363FF7AB1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8892" y="2203353"/>
            <a:ext cx="2988564" cy="42736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in by ⛪Born Raised Stay Die Catholic on +++ AWESTRUCK | Inspirational  catholic quotes, St john paul ii, Saint quotes catholic">
            <a:extLst>
              <a:ext uri="{FF2B5EF4-FFF2-40B4-BE49-F238E27FC236}">
                <a16:creationId xmlns:a16="http://schemas.microsoft.com/office/drawing/2014/main" id="{D63B3117-C169-274B-6A59-97602737C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216" y="381000"/>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611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osary Crusade materials">
            <a:extLst>
              <a:ext uri="{FF2B5EF4-FFF2-40B4-BE49-F238E27FC236}">
                <a16:creationId xmlns:a16="http://schemas.microsoft.com/office/drawing/2014/main" id="{2344EAA1-1EE6-EBEF-B274-2DC580E1D4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504" y="3618664"/>
            <a:ext cx="4175760" cy="32393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B0C1839-F2D3-16FF-E4EA-B281CFAC0F32}"/>
              </a:ext>
            </a:extLst>
          </p:cNvPr>
          <p:cNvSpPr/>
          <p:nvPr/>
        </p:nvSpPr>
        <p:spPr>
          <a:xfrm>
            <a:off x="341376" y="4223111"/>
            <a:ext cx="5871031" cy="1754326"/>
          </a:xfrm>
          <a:prstGeom prst="rect">
            <a:avLst/>
          </a:prstGeom>
          <a:noFill/>
          <a:ln w="57150">
            <a:solidFill>
              <a:schemeClr val="tx1"/>
            </a:solidFill>
            <a:prstDash val="sysDot"/>
          </a:ln>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FR PATRICK PEYTON</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C.S.C.</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4" name="Picture 3">
            <a:extLst>
              <a:ext uri="{FF2B5EF4-FFF2-40B4-BE49-F238E27FC236}">
                <a16:creationId xmlns:a16="http://schemas.microsoft.com/office/drawing/2014/main" id="{2EF932C4-BFD2-8381-520A-7665A1B7A163}"/>
              </a:ext>
            </a:extLst>
          </p:cNvPr>
          <p:cNvPicPr>
            <a:picLocks noChangeAspect="1"/>
          </p:cNvPicPr>
          <p:nvPr/>
        </p:nvPicPr>
        <p:blipFill>
          <a:blip r:embed="rId4"/>
          <a:stretch>
            <a:fillRect/>
          </a:stretch>
        </p:blipFill>
        <p:spPr>
          <a:xfrm>
            <a:off x="0" y="0"/>
            <a:ext cx="9810178" cy="3600309"/>
          </a:xfrm>
          <a:prstGeom prst="rect">
            <a:avLst/>
          </a:prstGeom>
        </p:spPr>
      </p:pic>
    </p:spTree>
    <p:extLst>
      <p:ext uri="{BB962C8B-B14F-4D97-AF65-F5344CB8AC3E}">
        <p14:creationId xmlns:p14="http://schemas.microsoft.com/office/powerpoint/2010/main" val="1441881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164A4E-CE1B-906F-DA05-996862716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69" y="-403123"/>
            <a:ext cx="7566021" cy="7566021"/>
          </a:xfrm>
          <a:prstGeom prst="rect">
            <a:avLst/>
          </a:prstGeom>
        </p:spPr>
      </p:pic>
      <p:sp>
        <p:nvSpPr>
          <p:cNvPr id="2" name="TextBox 1">
            <a:extLst>
              <a:ext uri="{FF2B5EF4-FFF2-40B4-BE49-F238E27FC236}">
                <a16:creationId xmlns:a16="http://schemas.microsoft.com/office/drawing/2014/main" id="{41A842B7-C4B0-D375-0CEE-D73B3490718A}"/>
              </a:ext>
            </a:extLst>
          </p:cNvPr>
          <p:cNvSpPr txBox="1"/>
          <p:nvPr/>
        </p:nvSpPr>
        <p:spPr>
          <a:xfrm>
            <a:off x="8241792" y="5754624"/>
            <a:ext cx="3645408" cy="646331"/>
          </a:xfrm>
          <a:prstGeom prst="rect">
            <a:avLst/>
          </a:prstGeom>
          <a:noFill/>
        </p:spPr>
        <p:txBody>
          <a:bodyPr wrap="square" rtlCol="0">
            <a:spAutoFit/>
          </a:bodyPr>
          <a:lstStyle/>
          <a:p>
            <a:r>
              <a:rPr lang="en-US" sz="3600" b="1" dirty="0"/>
              <a:t>But seriously . . . </a:t>
            </a:r>
          </a:p>
        </p:txBody>
      </p:sp>
    </p:spTree>
    <p:extLst>
      <p:ext uri="{BB962C8B-B14F-4D97-AF65-F5344CB8AC3E}">
        <p14:creationId xmlns:p14="http://schemas.microsoft.com/office/powerpoint/2010/main" val="20270086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FD9502-57EE-EF40-19D2-2ACB83AECDE7}"/>
              </a:ext>
            </a:extLst>
          </p:cNvPr>
          <p:cNvSpPr txBox="1"/>
          <p:nvPr/>
        </p:nvSpPr>
        <p:spPr>
          <a:xfrm>
            <a:off x="5552910" y="3567499"/>
            <a:ext cx="6097554" cy="923330"/>
          </a:xfrm>
          <a:prstGeom prst="rect">
            <a:avLst/>
          </a:prstGeom>
          <a:noFill/>
        </p:spPr>
        <p:txBody>
          <a:bodyPr wrap="square">
            <a:spAutoFit/>
          </a:bodyPr>
          <a:lstStyle/>
          <a:p>
            <a:r>
              <a:rPr lang="en-US" dirty="0"/>
              <a:t>Father Joseph-Anthony Kress, OP: A Dominican friar and the promoter of the Rosary for the Province of St. Joseph, he leads the annual Dominican Rosary Pilgrimage in Washington, D.C. </a:t>
            </a:r>
          </a:p>
        </p:txBody>
      </p:sp>
      <p:sp>
        <p:nvSpPr>
          <p:cNvPr id="4" name="TextBox 3">
            <a:extLst>
              <a:ext uri="{FF2B5EF4-FFF2-40B4-BE49-F238E27FC236}">
                <a16:creationId xmlns:a16="http://schemas.microsoft.com/office/drawing/2014/main" id="{D71B9DB8-89C1-9A37-164B-D33B5A2EAE41}"/>
              </a:ext>
            </a:extLst>
          </p:cNvPr>
          <p:cNvSpPr txBox="1"/>
          <p:nvPr/>
        </p:nvSpPr>
        <p:spPr>
          <a:xfrm>
            <a:off x="214604" y="2828835"/>
            <a:ext cx="4963886" cy="1200329"/>
          </a:xfrm>
          <a:prstGeom prst="rect">
            <a:avLst/>
          </a:prstGeom>
          <a:noFill/>
        </p:spPr>
        <p:txBody>
          <a:bodyPr wrap="square" rtlCol="0">
            <a:spAutoFit/>
          </a:bodyPr>
          <a:lstStyle/>
          <a:p>
            <a:r>
              <a:rPr lang="en-US" dirty="0"/>
              <a:t>Father Lawrence Lew, OP: Appointed the General Promoter of the Rosary for the Dominican Order in 2019, his role is to coordinate the work of local rosary promoters around the world. </a:t>
            </a:r>
          </a:p>
        </p:txBody>
      </p:sp>
      <p:pic>
        <p:nvPicPr>
          <p:cNvPr id="6" name="Picture 5">
            <a:extLst>
              <a:ext uri="{FF2B5EF4-FFF2-40B4-BE49-F238E27FC236}">
                <a16:creationId xmlns:a16="http://schemas.microsoft.com/office/drawing/2014/main" id="{605DB18E-9B83-6D2E-BC72-806577E759AC}"/>
              </a:ext>
            </a:extLst>
          </p:cNvPr>
          <p:cNvPicPr>
            <a:picLocks noChangeAspect="1"/>
          </p:cNvPicPr>
          <p:nvPr/>
        </p:nvPicPr>
        <p:blipFill>
          <a:blip r:embed="rId3"/>
          <a:stretch>
            <a:fillRect/>
          </a:stretch>
        </p:blipFill>
        <p:spPr>
          <a:xfrm>
            <a:off x="467210" y="181687"/>
            <a:ext cx="4132781" cy="2427579"/>
          </a:xfrm>
          <a:prstGeom prst="rect">
            <a:avLst/>
          </a:prstGeom>
        </p:spPr>
      </p:pic>
      <p:pic>
        <p:nvPicPr>
          <p:cNvPr id="8" name="Picture 7">
            <a:extLst>
              <a:ext uri="{FF2B5EF4-FFF2-40B4-BE49-F238E27FC236}">
                <a16:creationId xmlns:a16="http://schemas.microsoft.com/office/drawing/2014/main" id="{667E6E52-5370-D6E9-1D37-6D1FF7936ADE}"/>
              </a:ext>
            </a:extLst>
          </p:cNvPr>
          <p:cNvPicPr>
            <a:picLocks noChangeAspect="1"/>
          </p:cNvPicPr>
          <p:nvPr/>
        </p:nvPicPr>
        <p:blipFill>
          <a:blip r:embed="rId4"/>
          <a:stretch>
            <a:fillRect/>
          </a:stretch>
        </p:blipFill>
        <p:spPr>
          <a:xfrm>
            <a:off x="1142611" y="4188628"/>
            <a:ext cx="2925536" cy="2308221"/>
          </a:xfrm>
          <a:prstGeom prst="rect">
            <a:avLst/>
          </a:prstGeom>
        </p:spPr>
      </p:pic>
      <p:sp>
        <p:nvSpPr>
          <p:cNvPr id="12" name="Left Brace 11">
            <a:extLst>
              <a:ext uri="{FF2B5EF4-FFF2-40B4-BE49-F238E27FC236}">
                <a16:creationId xmlns:a16="http://schemas.microsoft.com/office/drawing/2014/main" id="{68205CF0-1F96-11AE-B466-5DA528BC2ACF}"/>
              </a:ext>
            </a:extLst>
          </p:cNvPr>
          <p:cNvSpPr/>
          <p:nvPr/>
        </p:nvSpPr>
        <p:spPr>
          <a:xfrm>
            <a:off x="4917233" y="181687"/>
            <a:ext cx="839755" cy="6508362"/>
          </a:xfrm>
          <a:prstGeom prst="leftBrace">
            <a:avLst>
              <a:gd name="adj1" fmla="val 8333"/>
              <a:gd name="adj2" fmla="val 5086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6" name="Picture 15">
            <a:extLst>
              <a:ext uri="{FF2B5EF4-FFF2-40B4-BE49-F238E27FC236}">
                <a16:creationId xmlns:a16="http://schemas.microsoft.com/office/drawing/2014/main" id="{F08545BB-05F9-9192-7AEC-494F70DF405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40000"/>
                    </a14:imgEffect>
                  </a14:imgLayer>
                </a14:imgProps>
              </a:ext>
            </a:extLst>
          </a:blip>
          <a:stretch>
            <a:fillRect/>
          </a:stretch>
        </p:blipFill>
        <p:spPr>
          <a:xfrm>
            <a:off x="7026297" y="361151"/>
            <a:ext cx="3150779" cy="3206348"/>
          </a:xfrm>
          <a:prstGeom prst="rect">
            <a:avLst/>
          </a:prstGeom>
        </p:spPr>
      </p:pic>
    </p:spTree>
    <p:extLst>
      <p:ext uri="{BB962C8B-B14F-4D97-AF65-F5344CB8AC3E}">
        <p14:creationId xmlns:p14="http://schemas.microsoft.com/office/powerpoint/2010/main" val="34108503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65D25B-A450-8980-233D-79E8E656EFC1}"/>
              </a:ext>
            </a:extLst>
          </p:cNvPr>
          <p:cNvSpPr txBox="1"/>
          <p:nvPr/>
        </p:nvSpPr>
        <p:spPr>
          <a:xfrm>
            <a:off x="1167727" y="4867604"/>
            <a:ext cx="6097554" cy="1198405"/>
          </a:xfrm>
          <a:prstGeom prst="rect">
            <a:avLst/>
          </a:prstGeom>
          <a:noFill/>
        </p:spPr>
        <p:txBody>
          <a:bodyPr wrap="square">
            <a:spAutoFit/>
          </a:bodyPr>
          <a:lstStyle/>
          <a:p>
            <a:pPr algn="l">
              <a:lnSpc>
                <a:spcPts val="1800"/>
              </a:lnSpc>
              <a:spcBef>
                <a:spcPts val="750"/>
              </a:spcBef>
              <a:spcAft>
                <a:spcPts val="600"/>
              </a:spcAft>
              <a:buFont typeface="Arial" panose="020B0604020202020204" pitchFamily="34" charset="0"/>
              <a:buChar char="•"/>
            </a:pPr>
            <a:r>
              <a:rPr lang="en-US" b="1" i="0" dirty="0">
                <a:solidFill>
                  <a:srgbClr val="001D35"/>
                </a:solidFill>
                <a:effectLst/>
                <a:latin typeface="Google Sans"/>
                <a:hlinkClick r:id="rId3"/>
              </a:rPr>
              <a:t>Father Donald Calloway, MIC</a:t>
            </a:r>
            <a:r>
              <a:rPr lang="en-US" b="1" i="0" dirty="0">
                <a:solidFill>
                  <a:srgbClr val="001D35"/>
                </a:solidFill>
                <a:effectLst/>
                <a:latin typeface="Google Sans"/>
              </a:rPr>
              <a:t>:</a:t>
            </a:r>
            <a:r>
              <a:rPr lang="en-US" b="0" i="0" dirty="0">
                <a:solidFill>
                  <a:srgbClr val="001D35"/>
                </a:solidFill>
                <a:effectLst/>
                <a:latin typeface="Google Sans"/>
              </a:rPr>
              <a:t> </a:t>
            </a:r>
          </a:p>
          <a:p>
            <a:pPr algn="l">
              <a:lnSpc>
                <a:spcPts val="1800"/>
              </a:lnSpc>
              <a:spcBef>
                <a:spcPts val="750"/>
              </a:spcBef>
              <a:spcAft>
                <a:spcPts val="600"/>
              </a:spcAft>
              <a:buFont typeface="Arial" panose="020B0604020202020204" pitchFamily="34" charset="0"/>
              <a:buChar char="•"/>
            </a:pPr>
            <a:r>
              <a:rPr lang="en-US" b="0" i="0" dirty="0">
                <a:solidFill>
                  <a:srgbClr val="001D35"/>
                </a:solidFill>
                <a:effectLst/>
                <a:latin typeface="Google Sans"/>
              </a:rPr>
              <a:t>A priest and author who has written books on the rosary, he frequently speaks at conferences and leads pilgrimages to Marian shrines. </a:t>
            </a:r>
          </a:p>
        </p:txBody>
      </p:sp>
      <p:pic>
        <p:nvPicPr>
          <p:cNvPr id="5" name="Picture 4">
            <a:extLst>
              <a:ext uri="{FF2B5EF4-FFF2-40B4-BE49-F238E27FC236}">
                <a16:creationId xmlns:a16="http://schemas.microsoft.com/office/drawing/2014/main" id="{11EBD409-09A2-D1F9-B874-A88CCB53398C}"/>
              </a:ext>
            </a:extLst>
          </p:cNvPr>
          <p:cNvPicPr>
            <a:picLocks noChangeAspect="1"/>
          </p:cNvPicPr>
          <p:nvPr/>
        </p:nvPicPr>
        <p:blipFill>
          <a:blip r:embed="rId4"/>
          <a:stretch>
            <a:fillRect/>
          </a:stretch>
        </p:blipFill>
        <p:spPr>
          <a:xfrm>
            <a:off x="8676069" y="2547995"/>
            <a:ext cx="3515931" cy="4292101"/>
          </a:xfrm>
          <a:prstGeom prst="rect">
            <a:avLst/>
          </a:prstGeom>
        </p:spPr>
      </p:pic>
      <p:pic>
        <p:nvPicPr>
          <p:cNvPr id="7" name="Picture 6">
            <a:extLst>
              <a:ext uri="{FF2B5EF4-FFF2-40B4-BE49-F238E27FC236}">
                <a16:creationId xmlns:a16="http://schemas.microsoft.com/office/drawing/2014/main" id="{AE2D4F02-11A4-A916-4B11-ACA998325B61}"/>
              </a:ext>
            </a:extLst>
          </p:cNvPr>
          <p:cNvPicPr>
            <a:picLocks noChangeAspect="1"/>
          </p:cNvPicPr>
          <p:nvPr/>
        </p:nvPicPr>
        <p:blipFill>
          <a:blip r:embed="rId5"/>
          <a:stretch>
            <a:fillRect/>
          </a:stretch>
        </p:blipFill>
        <p:spPr>
          <a:xfrm>
            <a:off x="1344232" y="274445"/>
            <a:ext cx="2171700" cy="4419600"/>
          </a:xfrm>
          <a:prstGeom prst="rect">
            <a:avLst/>
          </a:prstGeom>
        </p:spPr>
      </p:pic>
      <p:pic>
        <p:nvPicPr>
          <p:cNvPr id="9" name="Picture 8">
            <a:extLst>
              <a:ext uri="{FF2B5EF4-FFF2-40B4-BE49-F238E27FC236}">
                <a16:creationId xmlns:a16="http://schemas.microsoft.com/office/drawing/2014/main" id="{044F5233-1D02-EA13-92E1-0FAB56324A66}"/>
              </a:ext>
            </a:extLst>
          </p:cNvPr>
          <p:cNvPicPr>
            <a:picLocks noChangeAspect="1"/>
          </p:cNvPicPr>
          <p:nvPr/>
        </p:nvPicPr>
        <p:blipFill>
          <a:blip r:embed="rId6"/>
          <a:stretch>
            <a:fillRect/>
          </a:stretch>
        </p:blipFill>
        <p:spPr>
          <a:xfrm>
            <a:off x="4919662" y="1833562"/>
            <a:ext cx="2352675" cy="3190875"/>
          </a:xfrm>
          <a:prstGeom prst="rect">
            <a:avLst/>
          </a:prstGeom>
        </p:spPr>
      </p:pic>
    </p:spTree>
    <p:extLst>
      <p:ext uri="{BB962C8B-B14F-4D97-AF65-F5344CB8AC3E}">
        <p14:creationId xmlns:p14="http://schemas.microsoft.com/office/powerpoint/2010/main" val="17925937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0E75E2-DBEF-71DD-D4F2-718295D0DE99}"/>
              </a:ext>
            </a:extLst>
          </p:cNvPr>
          <p:cNvSpPr txBox="1"/>
          <p:nvPr/>
        </p:nvSpPr>
        <p:spPr>
          <a:xfrm>
            <a:off x="399505" y="3710763"/>
            <a:ext cx="2846692" cy="1660070"/>
          </a:xfrm>
          <a:prstGeom prst="rect">
            <a:avLst/>
          </a:prstGeom>
          <a:noFill/>
        </p:spPr>
        <p:txBody>
          <a:bodyPr wrap="square">
            <a:spAutoFit/>
          </a:bodyPr>
          <a:lstStyle/>
          <a:p>
            <a:pPr algn="l">
              <a:lnSpc>
                <a:spcPts val="1800"/>
              </a:lnSpc>
              <a:spcBef>
                <a:spcPts val="750"/>
              </a:spcBef>
              <a:spcAft>
                <a:spcPts val="600"/>
              </a:spcAft>
            </a:pPr>
            <a:r>
              <a:rPr lang="en-US" b="1" i="0" dirty="0">
                <a:solidFill>
                  <a:srgbClr val="001D35"/>
                </a:solidFill>
                <a:effectLst/>
                <a:latin typeface="Google Sans"/>
                <a:hlinkClick r:id="rId3"/>
              </a:rPr>
              <a:t>Father Mark-Mary Ames, CFR</a:t>
            </a:r>
            <a:r>
              <a:rPr lang="en-US" b="1" i="0" dirty="0">
                <a:solidFill>
                  <a:srgbClr val="001D35"/>
                </a:solidFill>
                <a:effectLst/>
                <a:latin typeface="Google Sans"/>
              </a:rPr>
              <a:t>:</a:t>
            </a:r>
            <a:r>
              <a:rPr lang="en-US" b="0" i="0" dirty="0">
                <a:solidFill>
                  <a:srgbClr val="001D35"/>
                </a:solidFill>
                <a:effectLst/>
                <a:latin typeface="Google Sans"/>
              </a:rPr>
              <a:t> </a:t>
            </a:r>
          </a:p>
          <a:p>
            <a:pPr algn="l">
              <a:lnSpc>
                <a:spcPts val="1800"/>
              </a:lnSpc>
              <a:spcBef>
                <a:spcPts val="750"/>
              </a:spcBef>
              <a:spcAft>
                <a:spcPts val="600"/>
              </a:spcAft>
              <a:buFont typeface="Arial" panose="020B0604020202020204" pitchFamily="34" charset="0"/>
              <a:buChar char="•"/>
            </a:pPr>
            <a:r>
              <a:rPr lang="en-US" b="0" i="0" dirty="0">
                <a:solidFill>
                  <a:srgbClr val="001D35"/>
                </a:solidFill>
                <a:effectLst/>
                <a:latin typeface="Google Sans"/>
              </a:rPr>
              <a:t>A Franciscan Friar of the Renewal who hosts a video series on the rosary through Ascension Press. </a:t>
            </a:r>
          </a:p>
        </p:txBody>
      </p:sp>
      <p:pic>
        <p:nvPicPr>
          <p:cNvPr id="5" name="Picture 4">
            <a:extLst>
              <a:ext uri="{FF2B5EF4-FFF2-40B4-BE49-F238E27FC236}">
                <a16:creationId xmlns:a16="http://schemas.microsoft.com/office/drawing/2014/main" id="{02297917-8FF2-9C76-8709-3659D53244D8}"/>
              </a:ext>
            </a:extLst>
          </p:cNvPr>
          <p:cNvPicPr>
            <a:picLocks noChangeAspect="1"/>
          </p:cNvPicPr>
          <p:nvPr/>
        </p:nvPicPr>
        <p:blipFill>
          <a:blip r:embed="rId4"/>
          <a:stretch>
            <a:fillRect/>
          </a:stretch>
        </p:blipFill>
        <p:spPr>
          <a:xfrm>
            <a:off x="303168" y="244338"/>
            <a:ext cx="3218906" cy="3184662"/>
          </a:xfrm>
          <a:prstGeom prst="rect">
            <a:avLst/>
          </a:prstGeom>
        </p:spPr>
      </p:pic>
      <p:pic>
        <p:nvPicPr>
          <p:cNvPr id="7" name="Picture 6">
            <a:extLst>
              <a:ext uri="{FF2B5EF4-FFF2-40B4-BE49-F238E27FC236}">
                <a16:creationId xmlns:a16="http://schemas.microsoft.com/office/drawing/2014/main" id="{F34B8EF4-45CB-FDF9-5721-6E0B433D54BD}"/>
              </a:ext>
            </a:extLst>
          </p:cNvPr>
          <p:cNvPicPr>
            <a:picLocks noChangeAspect="1"/>
          </p:cNvPicPr>
          <p:nvPr/>
        </p:nvPicPr>
        <p:blipFill>
          <a:blip r:embed="rId5"/>
          <a:stretch>
            <a:fillRect/>
          </a:stretch>
        </p:blipFill>
        <p:spPr>
          <a:xfrm>
            <a:off x="4824948" y="0"/>
            <a:ext cx="2176744" cy="2682222"/>
          </a:xfrm>
          <a:prstGeom prst="rect">
            <a:avLst/>
          </a:prstGeom>
        </p:spPr>
      </p:pic>
      <p:sp>
        <p:nvSpPr>
          <p:cNvPr id="8" name="TextBox 7">
            <a:extLst>
              <a:ext uri="{FF2B5EF4-FFF2-40B4-BE49-F238E27FC236}">
                <a16:creationId xmlns:a16="http://schemas.microsoft.com/office/drawing/2014/main" id="{29E4EFC0-A0AF-7115-3929-FC5D299F08BB}"/>
              </a:ext>
            </a:extLst>
          </p:cNvPr>
          <p:cNvSpPr txBox="1"/>
          <p:nvPr/>
        </p:nvSpPr>
        <p:spPr>
          <a:xfrm>
            <a:off x="4404685" y="2787433"/>
            <a:ext cx="3017269" cy="923330"/>
          </a:xfrm>
          <a:prstGeom prst="rect">
            <a:avLst/>
          </a:prstGeom>
          <a:noFill/>
        </p:spPr>
        <p:txBody>
          <a:bodyPr wrap="square" rtlCol="0">
            <a:spAutoFit/>
          </a:bodyPr>
          <a:lstStyle/>
          <a:p>
            <a:pPr algn="ctr"/>
            <a:r>
              <a:rPr lang="en-US" b="1" dirty="0"/>
              <a:t>An Eagle Scout created this Rosary Walk at St Anthony Mary Claret in San Antonio</a:t>
            </a:r>
          </a:p>
        </p:txBody>
      </p:sp>
      <p:sp>
        <p:nvSpPr>
          <p:cNvPr id="10" name="TextBox 9">
            <a:extLst>
              <a:ext uri="{FF2B5EF4-FFF2-40B4-BE49-F238E27FC236}">
                <a16:creationId xmlns:a16="http://schemas.microsoft.com/office/drawing/2014/main" id="{3FA94133-6C0B-F79B-61EC-4D1C4CB65AF7}"/>
              </a:ext>
            </a:extLst>
          </p:cNvPr>
          <p:cNvSpPr txBox="1"/>
          <p:nvPr/>
        </p:nvSpPr>
        <p:spPr>
          <a:xfrm>
            <a:off x="8691154" y="2122715"/>
            <a:ext cx="3101341" cy="2308324"/>
          </a:xfrm>
          <a:prstGeom prst="rect">
            <a:avLst/>
          </a:prstGeom>
          <a:noFill/>
        </p:spPr>
        <p:txBody>
          <a:bodyPr wrap="square">
            <a:spAutoFit/>
          </a:bodyPr>
          <a:lstStyle/>
          <a:p>
            <a:pPr algn="ctr"/>
            <a:r>
              <a:rPr lang="en-US" dirty="0"/>
              <a:t>The Rosary</a:t>
            </a:r>
          </a:p>
          <a:p>
            <a:pPr algn="ctr"/>
            <a:r>
              <a:rPr lang="en-US" dirty="0"/>
              <a:t>With Bishop Robert Barron</a:t>
            </a:r>
          </a:p>
          <a:p>
            <a:pPr algn="ctr"/>
            <a:r>
              <a:rPr lang="en-US" dirty="0"/>
              <a:t>Pray the Rosary with Bishop Barron as you meditate upon beautiful artwork from the Church’s rich history depicting each mystery.</a:t>
            </a:r>
          </a:p>
          <a:p>
            <a:pPr algn="ctr"/>
            <a:r>
              <a:rPr lang="en-US" dirty="0"/>
              <a:t>Through Word on Fire</a:t>
            </a:r>
          </a:p>
        </p:txBody>
      </p:sp>
      <p:pic>
        <p:nvPicPr>
          <p:cNvPr id="12" name="Picture 11">
            <a:extLst>
              <a:ext uri="{FF2B5EF4-FFF2-40B4-BE49-F238E27FC236}">
                <a16:creationId xmlns:a16="http://schemas.microsoft.com/office/drawing/2014/main" id="{F438062F-EF6E-D6A3-C952-A8F42D0D97D5}"/>
              </a:ext>
            </a:extLst>
          </p:cNvPr>
          <p:cNvPicPr>
            <a:picLocks noChangeAspect="1"/>
          </p:cNvPicPr>
          <p:nvPr/>
        </p:nvPicPr>
        <p:blipFill>
          <a:blip r:embed="rId6"/>
          <a:stretch>
            <a:fillRect/>
          </a:stretch>
        </p:blipFill>
        <p:spPr>
          <a:xfrm>
            <a:off x="8669927" y="143341"/>
            <a:ext cx="3017269" cy="1979374"/>
          </a:xfrm>
          <a:prstGeom prst="rect">
            <a:avLst/>
          </a:prstGeom>
        </p:spPr>
      </p:pic>
      <p:pic>
        <p:nvPicPr>
          <p:cNvPr id="14" name="Picture 13">
            <a:extLst>
              <a:ext uri="{FF2B5EF4-FFF2-40B4-BE49-F238E27FC236}">
                <a16:creationId xmlns:a16="http://schemas.microsoft.com/office/drawing/2014/main" id="{D097E550-95D2-4CE4-CAFA-B9BB7EB1DD41}"/>
              </a:ext>
            </a:extLst>
          </p:cNvPr>
          <p:cNvPicPr>
            <a:picLocks noChangeAspect="1"/>
          </p:cNvPicPr>
          <p:nvPr/>
        </p:nvPicPr>
        <p:blipFill>
          <a:blip r:embed="rId7"/>
          <a:stretch>
            <a:fillRect/>
          </a:stretch>
        </p:blipFill>
        <p:spPr>
          <a:xfrm>
            <a:off x="3288364" y="4068692"/>
            <a:ext cx="2624955" cy="2544970"/>
          </a:xfrm>
          <a:prstGeom prst="rect">
            <a:avLst/>
          </a:prstGeom>
        </p:spPr>
      </p:pic>
      <p:pic>
        <p:nvPicPr>
          <p:cNvPr id="16" name="Picture 15">
            <a:extLst>
              <a:ext uri="{FF2B5EF4-FFF2-40B4-BE49-F238E27FC236}">
                <a16:creationId xmlns:a16="http://schemas.microsoft.com/office/drawing/2014/main" id="{8DF6C99E-50FC-8756-4057-C97A384D3629}"/>
              </a:ext>
            </a:extLst>
          </p:cNvPr>
          <p:cNvPicPr>
            <a:picLocks noChangeAspect="1"/>
          </p:cNvPicPr>
          <p:nvPr/>
        </p:nvPicPr>
        <p:blipFill>
          <a:blip r:embed="rId8"/>
          <a:stretch>
            <a:fillRect/>
          </a:stretch>
        </p:blipFill>
        <p:spPr>
          <a:xfrm>
            <a:off x="6278683" y="4283110"/>
            <a:ext cx="2846692" cy="2431549"/>
          </a:xfrm>
          <a:prstGeom prst="rect">
            <a:avLst/>
          </a:prstGeom>
        </p:spPr>
      </p:pic>
      <p:pic>
        <p:nvPicPr>
          <p:cNvPr id="18" name="Picture 17">
            <a:extLst>
              <a:ext uri="{FF2B5EF4-FFF2-40B4-BE49-F238E27FC236}">
                <a16:creationId xmlns:a16="http://schemas.microsoft.com/office/drawing/2014/main" id="{69E217BB-01B5-0109-F007-79BDDE08EAC8}"/>
              </a:ext>
            </a:extLst>
          </p:cNvPr>
          <p:cNvPicPr>
            <a:picLocks noChangeAspect="1"/>
          </p:cNvPicPr>
          <p:nvPr/>
        </p:nvPicPr>
        <p:blipFill>
          <a:blip r:embed="rId9"/>
          <a:stretch>
            <a:fillRect/>
          </a:stretch>
        </p:blipFill>
        <p:spPr>
          <a:xfrm>
            <a:off x="9718766" y="4690143"/>
            <a:ext cx="1836533" cy="1960694"/>
          </a:xfrm>
          <a:prstGeom prst="rect">
            <a:avLst/>
          </a:prstGeom>
        </p:spPr>
      </p:pic>
    </p:spTree>
    <p:extLst>
      <p:ext uri="{BB962C8B-B14F-4D97-AF65-F5344CB8AC3E}">
        <p14:creationId xmlns:p14="http://schemas.microsoft.com/office/powerpoint/2010/main" val="740704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214536-391F-1940-FB43-4DA2758534B6}"/>
              </a:ext>
            </a:extLst>
          </p:cNvPr>
          <p:cNvSpPr/>
          <p:nvPr/>
        </p:nvSpPr>
        <p:spPr>
          <a:xfrm>
            <a:off x="932374" y="1720840"/>
            <a:ext cx="10327251" cy="3416320"/>
          </a:xfrm>
          <a:prstGeom prst="rect">
            <a:avLst/>
          </a:prstGeom>
          <a:noFill/>
        </p:spPr>
        <p:txBody>
          <a:bodyPr wrap="none" lIns="91440" tIns="45720" rIns="91440" bIns="45720">
            <a:spAutoFit/>
          </a:bodyPr>
          <a:lstStyle/>
          <a:p>
            <a:pPr algn="ctr"/>
            <a:r>
              <a:rPr lang="en-US" sz="7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MIRACLES OF THE ROSARY</a:t>
            </a:r>
          </a:p>
          <a:p>
            <a:pPr algn="ctr"/>
            <a:endParaRPr lang="en-US" sz="7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en-US" sz="7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During War and for Peace</a:t>
            </a:r>
          </a:p>
        </p:txBody>
      </p:sp>
    </p:spTree>
    <p:extLst>
      <p:ext uri="{BB962C8B-B14F-4D97-AF65-F5344CB8AC3E}">
        <p14:creationId xmlns:p14="http://schemas.microsoft.com/office/powerpoint/2010/main" val="37141958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B56A08-2E25-A651-9366-910362FC5AF1}"/>
              </a:ext>
            </a:extLst>
          </p:cNvPr>
          <p:cNvPicPr>
            <a:picLocks noChangeAspect="1"/>
          </p:cNvPicPr>
          <p:nvPr/>
        </p:nvPicPr>
        <p:blipFill>
          <a:blip r:embed="rId3"/>
          <a:stretch>
            <a:fillRect/>
          </a:stretch>
        </p:blipFill>
        <p:spPr>
          <a:xfrm>
            <a:off x="52741" y="3741576"/>
            <a:ext cx="2254764" cy="3116424"/>
          </a:xfrm>
          <a:prstGeom prst="rect">
            <a:avLst/>
          </a:prstGeom>
        </p:spPr>
      </p:pic>
      <p:sp>
        <p:nvSpPr>
          <p:cNvPr id="4" name="Rectangle 3">
            <a:extLst>
              <a:ext uri="{FF2B5EF4-FFF2-40B4-BE49-F238E27FC236}">
                <a16:creationId xmlns:a16="http://schemas.microsoft.com/office/drawing/2014/main" id="{E5508FC5-D797-FB1C-F38A-D79DF71BE8E4}"/>
              </a:ext>
            </a:extLst>
          </p:cNvPr>
          <p:cNvSpPr/>
          <p:nvPr/>
        </p:nvSpPr>
        <p:spPr>
          <a:xfrm>
            <a:off x="1755417" y="-30882"/>
            <a:ext cx="8681165" cy="1200329"/>
          </a:xfrm>
          <a:prstGeom prst="rect">
            <a:avLst/>
          </a:prstGeom>
          <a:noFill/>
        </p:spPr>
        <p:txBody>
          <a:bodyPr wrap="square" lIns="91440" tIns="45720" rIns="91440" bIns="45720">
            <a:spAutoFit/>
          </a:bodyPr>
          <a:lstStyle/>
          <a:p>
            <a:pPr algn="ctr"/>
            <a:r>
              <a:rPr lang="en-US" sz="7200" b="1" cap="none" spc="0" dirty="0">
                <a:ln w="28575">
                  <a:solidFill>
                    <a:schemeClr val="tx1"/>
                  </a:solidFill>
                  <a:prstDash val="solid"/>
                </a:ln>
                <a:solidFill>
                  <a:srgbClr val="C00000"/>
                </a:solidFill>
                <a:effectLst>
                  <a:outerShdw dist="38100" dir="2700000" algn="bl" rotWithShape="0">
                    <a:schemeClr val="accent5"/>
                  </a:outerShdw>
                </a:effectLst>
              </a:rPr>
              <a:t>BATTLE OF LEPANTO</a:t>
            </a:r>
          </a:p>
        </p:txBody>
      </p:sp>
      <p:pic>
        <p:nvPicPr>
          <p:cNvPr id="1026" name="Picture 2" descr="Iglesia de Santa Maria Magdalena Seville, Spain">
            <a:extLst>
              <a:ext uri="{FF2B5EF4-FFF2-40B4-BE49-F238E27FC236}">
                <a16:creationId xmlns:a16="http://schemas.microsoft.com/office/drawing/2014/main" id="{DF69A442-3A41-C8D3-372B-166971D5A0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0532" y="1200329"/>
            <a:ext cx="7670936" cy="50883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EE2D9FC-1D7D-D630-1116-936C3ABE71D0}"/>
              </a:ext>
            </a:extLst>
          </p:cNvPr>
          <p:cNvPicPr>
            <a:picLocks noChangeAspect="1"/>
          </p:cNvPicPr>
          <p:nvPr/>
        </p:nvPicPr>
        <p:blipFill>
          <a:blip r:embed="rId5"/>
          <a:stretch>
            <a:fillRect/>
          </a:stretch>
        </p:blipFill>
        <p:spPr>
          <a:xfrm>
            <a:off x="10113606" y="3665036"/>
            <a:ext cx="1949746" cy="3269504"/>
          </a:xfrm>
          <a:prstGeom prst="rect">
            <a:avLst/>
          </a:prstGeom>
        </p:spPr>
      </p:pic>
    </p:spTree>
    <p:extLst>
      <p:ext uri="{BB962C8B-B14F-4D97-AF65-F5344CB8AC3E}">
        <p14:creationId xmlns:p14="http://schemas.microsoft.com/office/powerpoint/2010/main" val="2598564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63CBAA0-C2E9-2065-E4EC-72C5DA9AA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15"/>
            <a:ext cx="5777736" cy="32098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3582A3E-2D03-427E-E968-0FB68F194D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4594" y="0"/>
            <a:ext cx="4762500" cy="3619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D989753-BD2C-C9F3-B43F-45C8926FC037}"/>
              </a:ext>
            </a:extLst>
          </p:cNvPr>
          <p:cNvPicPr>
            <a:picLocks noChangeAspect="1"/>
          </p:cNvPicPr>
          <p:nvPr/>
        </p:nvPicPr>
        <p:blipFill>
          <a:blip r:embed="rId5"/>
          <a:stretch>
            <a:fillRect/>
          </a:stretch>
        </p:blipFill>
        <p:spPr>
          <a:xfrm>
            <a:off x="1678202" y="3204838"/>
            <a:ext cx="2409399" cy="3619500"/>
          </a:xfrm>
          <a:prstGeom prst="rect">
            <a:avLst/>
          </a:prstGeom>
        </p:spPr>
      </p:pic>
      <p:sp>
        <p:nvSpPr>
          <p:cNvPr id="3" name="TextBox 2">
            <a:extLst>
              <a:ext uri="{FF2B5EF4-FFF2-40B4-BE49-F238E27FC236}">
                <a16:creationId xmlns:a16="http://schemas.microsoft.com/office/drawing/2014/main" id="{EE1989EB-A671-4352-B46C-286FF93CA977}"/>
              </a:ext>
            </a:extLst>
          </p:cNvPr>
          <p:cNvSpPr txBox="1"/>
          <p:nvPr/>
        </p:nvSpPr>
        <p:spPr>
          <a:xfrm>
            <a:off x="4573036" y="3460316"/>
            <a:ext cx="2409399" cy="3108543"/>
          </a:xfrm>
          <a:prstGeom prst="rect">
            <a:avLst/>
          </a:prstGeom>
          <a:noFill/>
          <a:ln w="57150">
            <a:solidFill>
              <a:srgbClr val="FF0000"/>
            </a:solidFill>
          </a:ln>
        </p:spPr>
        <p:txBody>
          <a:bodyPr wrap="square">
            <a:spAutoFit/>
          </a:bodyPr>
          <a:lstStyle/>
          <a:p>
            <a:pPr algn="ctr"/>
            <a:r>
              <a:rPr lang="en-US" sz="2800" dirty="0"/>
              <a:t>"Give me an army saying the Rosary and I will conquer the world."</a:t>
            </a:r>
          </a:p>
          <a:p>
            <a:pPr algn="ctr"/>
            <a:r>
              <a:rPr lang="en-US" sz="2800" dirty="0"/>
              <a:t>—Pope Bl. Pius IX</a:t>
            </a:r>
          </a:p>
        </p:txBody>
      </p:sp>
      <p:pic>
        <p:nvPicPr>
          <p:cNvPr id="5" name="Picture 4">
            <a:extLst>
              <a:ext uri="{FF2B5EF4-FFF2-40B4-BE49-F238E27FC236}">
                <a16:creationId xmlns:a16="http://schemas.microsoft.com/office/drawing/2014/main" id="{31953043-2F81-83C1-1987-9BD53F552649}"/>
              </a:ext>
            </a:extLst>
          </p:cNvPr>
          <p:cNvPicPr>
            <a:picLocks noChangeAspect="1"/>
          </p:cNvPicPr>
          <p:nvPr/>
        </p:nvPicPr>
        <p:blipFill>
          <a:blip r:embed="rId6"/>
          <a:stretch>
            <a:fillRect/>
          </a:stretch>
        </p:blipFill>
        <p:spPr>
          <a:xfrm>
            <a:off x="7994944" y="3708388"/>
            <a:ext cx="3481799" cy="3047518"/>
          </a:xfrm>
          <a:prstGeom prst="rect">
            <a:avLst/>
          </a:prstGeom>
        </p:spPr>
      </p:pic>
    </p:spTree>
    <p:extLst>
      <p:ext uri="{BB962C8B-B14F-4D97-AF65-F5344CB8AC3E}">
        <p14:creationId xmlns:p14="http://schemas.microsoft.com/office/powerpoint/2010/main" val="3571549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214536-391F-1940-FB43-4DA2758534B6}"/>
              </a:ext>
            </a:extLst>
          </p:cNvPr>
          <p:cNvSpPr/>
          <p:nvPr/>
        </p:nvSpPr>
        <p:spPr>
          <a:xfrm>
            <a:off x="1603648" y="2274838"/>
            <a:ext cx="8984703" cy="2308324"/>
          </a:xfrm>
          <a:prstGeom prst="rect">
            <a:avLst/>
          </a:prstGeom>
          <a:noFill/>
        </p:spPr>
        <p:txBody>
          <a:bodyPr wrap="none" lIns="91440" tIns="45720" rIns="91440" bIns="45720">
            <a:spAutoFit/>
          </a:bodyPr>
          <a:lstStyle/>
          <a:p>
            <a:pPr algn="ctr"/>
            <a:r>
              <a:rPr lang="en-US" sz="7200" b="1" cap="none" spc="0" dirty="0">
                <a:ln w="9525">
                  <a:solidFill>
                    <a:srgbClr val="7030A0"/>
                  </a:solidFill>
                  <a:prstDash val="solid"/>
                </a:ln>
                <a:solidFill>
                  <a:srgbClr val="DE54D7"/>
                </a:solidFill>
                <a:effectLst>
                  <a:outerShdw blurRad="12700" dist="38100" dir="2700000" algn="tl" rotWithShape="0">
                    <a:schemeClr val="accent5">
                      <a:lumMod val="60000"/>
                      <a:lumOff val="40000"/>
                    </a:schemeClr>
                  </a:outerShdw>
                </a:effectLst>
              </a:rPr>
              <a:t>BENEFITS OF PRAYING</a:t>
            </a:r>
          </a:p>
          <a:p>
            <a:pPr algn="ctr"/>
            <a:r>
              <a:rPr lang="en-US" sz="7200" b="1" cap="none" spc="0" dirty="0">
                <a:ln w="9525">
                  <a:solidFill>
                    <a:srgbClr val="7030A0"/>
                  </a:solidFill>
                  <a:prstDash val="solid"/>
                </a:ln>
                <a:solidFill>
                  <a:srgbClr val="DE54D7"/>
                </a:solidFill>
                <a:effectLst>
                  <a:outerShdw blurRad="12700" dist="38100" dir="2700000" algn="tl" rotWithShape="0">
                    <a:schemeClr val="accent5">
                      <a:lumMod val="60000"/>
                      <a:lumOff val="40000"/>
                    </a:schemeClr>
                  </a:outerShdw>
                </a:effectLst>
              </a:rPr>
              <a:t>THE ROSARY</a:t>
            </a:r>
          </a:p>
        </p:txBody>
      </p:sp>
    </p:spTree>
    <p:extLst>
      <p:ext uri="{BB962C8B-B14F-4D97-AF65-F5344CB8AC3E}">
        <p14:creationId xmlns:p14="http://schemas.microsoft.com/office/powerpoint/2010/main" val="28825045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19BDBE-A4F1-94D9-17E7-DB979AD71796}"/>
              </a:ext>
            </a:extLst>
          </p:cNvPr>
          <p:cNvSpPr txBox="1"/>
          <p:nvPr/>
        </p:nvSpPr>
        <p:spPr>
          <a:xfrm>
            <a:off x="174567" y="124691"/>
            <a:ext cx="11770822" cy="6533804"/>
          </a:xfrm>
          <a:prstGeom prst="rect">
            <a:avLst/>
          </a:prstGeom>
          <a:noFill/>
        </p:spPr>
        <p:txBody>
          <a:bodyPr wrap="square" rtlCol="0">
            <a:spAutoFit/>
          </a:bodyPr>
          <a:lstStyle/>
          <a:p>
            <a:pPr marL="0" marR="0" algn="ctr"/>
            <a:r>
              <a:rPr lang="en-US" sz="1800" b="1" u="sng">
                <a:solidFill>
                  <a:srgbClr val="222222"/>
                </a:solidFill>
                <a:effectLst/>
                <a:highlight>
                  <a:srgbClr val="FFFFFF"/>
                </a:highlight>
                <a:latin typeface="Calibri" panose="020F0502020204030204" pitchFamily="34" charset="0"/>
                <a:ea typeface="Times New Roman" panose="02020603050405020304" pitchFamily="18" charset="0"/>
              </a:rPr>
              <a:t>The 15 Promises of Our Lady to Those Who Pray the Rosary</a:t>
            </a:r>
            <a:endParaRPr lang="en-US" sz="1800">
              <a:effectLst/>
              <a:highlight>
                <a:srgbClr val="FFFFFF"/>
              </a:highlight>
              <a:latin typeface="Times New Roman" panose="02020603050405020304" pitchFamily="18" charset="0"/>
              <a:ea typeface="Times New Roman" panose="02020603050405020304" pitchFamily="18" charset="0"/>
            </a:endParaRPr>
          </a:p>
          <a:p>
            <a:pPr marL="0" marR="0"/>
            <a:r>
              <a:rPr lang="en-US" sz="1800">
                <a:solidFill>
                  <a:srgbClr val="222222"/>
                </a:solidFill>
                <a:effectLst/>
                <a:highlight>
                  <a:srgbClr val="FFFFFF"/>
                </a:highlight>
                <a:latin typeface="Calibri" panose="020F0502020204030204" pitchFamily="34" charset="0"/>
                <a:ea typeface="Times New Roman" panose="02020603050405020304" pitchFamily="18" charset="0"/>
              </a:rPr>
              <a:t> 1) To all those who shall recite my rosary devoutly, I promise my special protection and very great graces. </a:t>
            </a:r>
            <a:endParaRPr lang="en-US" sz="1800">
              <a:effectLst/>
              <a:highlight>
                <a:srgbClr val="FFFFFF"/>
              </a:highlight>
              <a:latin typeface="Times New Roman" panose="02020603050405020304" pitchFamily="18" charset="0"/>
              <a:ea typeface="Times New Roman" panose="02020603050405020304" pitchFamily="18" charset="0"/>
            </a:endParaRPr>
          </a:p>
          <a:p>
            <a:pPr marL="0" marR="0"/>
            <a:r>
              <a:rPr lang="en-US" sz="1800">
                <a:solidFill>
                  <a:srgbClr val="222222"/>
                </a:solidFill>
                <a:effectLst/>
                <a:highlight>
                  <a:srgbClr val="FFFFFF"/>
                </a:highlight>
                <a:latin typeface="Calibri" panose="020F0502020204030204" pitchFamily="34" charset="0"/>
                <a:ea typeface="Times New Roman" panose="02020603050405020304" pitchFamily="18" charset="0"/>
              </a:rPr>
              <a:t>2) Those who shall persevere in the recitation of my rosary shall receive special graces. </a:t>
            </a:r>
            <a:endParaRPr lang="en-US" sz="1800">
              <a:effectLst/>
              <a:highlight>
                <a:srgbClr val="FFFFFF"/>
              </a:highlight>
              <a:latin typeface="Times New Roman" panose="02020603050405020304" pitchFamily="18" charset="0"/>
              <a:ea typeface="Times New Roman" panose="02020603050405020304" pitchFamily="18" charset="0"/>
            </a:endParaRPr>
          </a:p>
          <a:p>
            <a:pPr marL="0" marR="0"/>
            <a:r>
              <a:rPr lang="en-US" sz="1800">
                <a:solidFill>
                  <a:srgbClr val="222222"/>
                </a:solidFill>
                <a:effectLst/>
                <a:highlight>
                  <a:srgbClr val="FFFFFF"/>
                </a:highlight>
                <a:latin typeface="Calibri" panose="020F0502020204030204" pitchFamily="34" charset="0"/>
                <a:ea typeface="Times New Roman" panose="02020603050405020304" pitchFamily="18" charset="0"/>
              </a:rPr>
              <a:t>3) The rosary shall be a very powerful armor against hell; it will destroy vice, deliver from sin, and dispel heresy. </a:t>
            </a:r>
            <a:endParaRPr lang="en-US" sz="1800">
              <a:effectLst/>
              <a:highlight>
                <a:srgbClr val="FFFFFF"/>
              </a:highlight>
              <a:latin typeface="Times New Roman" panose="02020603050405020304" pitchFamily="18" charset="0"/>
              <a:ea typeface="Times New Roman" panose="02020603050405020304" pitchFamily="18" charset="0"/>
            </a:endParaRPr>
          </a:p>
          <a:p>
            <a:pPr marL="0" marR="0"/>
            <a:r>
              <a:rPr lang="en-US" sz="1800">
                <a:solidFill>
                  <a:srgbClr val="222222"/>
                </a:solidFill>
                <a:effectLst/>
                <a:highlight>
                  <a:srgbClr val="FFFFFF"/>
                </a:highlight>
                <a:latin typeface="Calibri" panose="020F0502020204030204" pitchFamily="34" charset="0"/>
                <a:ea typeface="Times New Roman" panose="02020603050405020304" pitchFamily="18" charset="0"/>
              </a:rPr>
              <a:t>4) The rosary will make virtue and good works flourish, and will obtain for souls the most abundant divine mercies; it will draw the hearts of men from the love of the world to the love of God, and will lift them to the desire of eternal things. How many souls shall sanctify themselves by this means! </a:t>
            </a:r>
            <a:endParaRPr lang="en-US" sz="1800">
              <a:effectLst/>
              <a:highlight>
                <a:srgbClr val="FFFFFF"/>
              </a:highlight>
              <a:latin typeface="Times New Roman" panose="02020603050405020304" pitchFamily="18" charset="0"/>
              <a:ea typeface="Times New Roman" panose="02020603050405020304" pitchFamily="18" charset="0"/>
            </a:endParaRPr>
          </a:p>
          <a:p>
            <a:pPr marL="0" marR="0"/>
            <a:r>
              <a:rPr lang="en-US" sz="1800">
                <a:solidFill>
                  <a:srgbClr val="222222"/>
                </a:solidFill>
                <a:effectLst/>
                <a:highlight>
                  <a:srgbClr val="FFFFFF"/>
                </a:highlight>
                <a:latin typeface="Calibri" panose="020F0502020204030204" pitchFamily="34" charset="0"/>
                <a:ea typeface="Times New Roman" panose="02020603050405020304" pitchFamily="18" charset="0"/>
              </a:rPr>
              <a:t>5) Those who trust themselves to me through the rosary shall not perish.</a:t>
            </a:r>
            <a:endParaRPr lang="en-US" sz="1800">
              <a:effectLst/>
              <a:highlight>
                <a:srgbClr val="FFFFFF"/>
              </a:highlight>
              <a:latin typeface="Times New Roman" panose="02020603050405020304" pitchFamily="18" charset="0"/>
              <a:ea typeface="Times New Roman" panose="02020603050405020304" pitchFamily="18" charset="0"/>
            </a:endParaRPr>
          </a:p>
          <a:p>
            <a:pPr marL="0" marR="0"/>
            <a:r>
              <a:rPr lang="en-US" sz="1800">
                <a:solidFill>
                  <a:srgbClr val="222222"/>
                </a:solidFill>
                <a:effectLst/>
                <a:highlight>
                  <a:srgbClr val="FFFFFF"/>
                </a:highlight>
                <a:latin typeface="Calibri" panose="020F0502020204030204" pitchFamily="34" charset="0"/>
                <a:ea typeface="Times New Roman" panose="02020603050405020304" pitchFamily="18" charset="0"/>
              </a:rPr>
              <a:t> 6) Those who shall recite my rosary devoutly, meditating on its mysteries, shall not be overwhelmed by misfortune. The sinner shall be converted; the just shall grow in grace and become worthy of eternal life. </a:t>
            </a:r>
            <a:endParaRPr lang="en-US" sz="1800">
              <a:effectLst/>
              <a:highlight>
                <a:srgbClr val="FFFFFF"/>
              </a:highlight>
              <a:latin typeface="Times New Roman" panose="02020603050405020304" pitchFamily="18" charset="0"/>
              <a:ea typeface="Times New Roman" panose="02020603050405020304" pitchFamily="18" charset="0"/>
            </a:endParaRPr>
          </a:p>
          <a:p>
            <a:pPr marL="0" marR="0"/>
            <a:r>
              <a:rPr lang="en-US" sz="1800">
                <a:solidFill>
                  <a:srgbClr val="222222"/>
                </a:solidFill>
                <a:effectLst/>
                <a:highlight>
                  <a:srgbClr val="FFFFFF"/>
                </a:highlight>
                <a:latin typeface="Calibri" panose="020F0502020204030204" pitchFamily="34" charset="0"/>
                <a:ea typeface="Times New Roman" panose="02020603050405020304" pitchFamily="18" charset="0"/>
              </a:rPr>
              <a:t>7) Those truly devoted to my rosary shall not die without the Sacraments of the Church. </a:t>
            </a:r>
            <a:endParaRPr lang="en-US" sz="1800">
              <a:effectLst/>
              <a:highlight>
                <a:srgbClr val="FFFFFF"/>
              </a:highlight>
              <a:latin typeface="Times New Roman" panose="02020603050405020304" pitchFamily="18" charset="0"/>
              <a:ea typeface="Times New Roman" panose="02020603050405020304" pitchFamily="18" charset="0"/>
            </a:endParaRPr>
          </a:p>
          <a:p>
            <a:pPr marL="0" marR="0"/>
            <a:r>
              <a:rPr lang="en-US" sz="1800">
                <a:solidFill>
                  <a:srgbClr val="222222"/>
                </a:solidFill>
                <a:effectLst/>
                <a:highlight>
                  <a:srgbClr val="FFFFFF"/>
                </a:highlight>
                <a:latin typeface="Calibri" panose="020F0502020204030204" pitchFamily="34" charset="0"/>
                <a:ea typeface="Times New Roman" panose="02020603050405020304" pitchFamily="18" charset="0"/>
              </a:rPr>
              <a:t>8) Those who faithfully recite my rosary shall find during their life and at the hour of their death the light of God, the fullness of his graces, and shall share in the merits of the blessed. </a:t>
            </a:r>
            <a:endParaRPr lang="en-US" sz="1800">
              <a:effectLst/>
              <a:highlight>
                <a:srgbClr val="FFFFFF"/>
              </a:highlight>
              <a:latin typeface="Times New Roman" panose="02020603050405020304" pitchFamily="18" charset="0"/>
              <a:ea typeface="Times New Roman" panose="02020603050405020304" pitchFamily="18" charset="0"/>
            </a:endParaRPr>
          </a:p>
          <a:p>
            <a:pPr marL="0" marR="0"/>
            <a:r>
              <a:rPr lang="en-US" sz="1800">
                <a:solidFill>
                  <a:srgbClr val="222222"/>
                </a:solidFill>
                <a:effectLst/>
                <a:highlight>
                  <a:srgbClr val="FFFFFF"/>
                </a:highlight>
                <a:latin typeface="Calibri" panose="020F0502020204030204" pitchFamily="34" charset="0"/>
                <a:ea typeface="Times New Roman" panose="02020603050405020304" pitchFamily="18" charset="0"/>
              </a:rPr>
              <a:t>9) I shall deliver very promptly from purgatory the souls devoted to my rosary. </a:t>
            </a:r>
            <a:endParaRPr lang="en-US" sz="1800">
              <a:effectLst/>
              <a:highlight>
                <a:srgbClr val="FFFFFF"/>
              </a:highlight>
              <a:latin typeface="Times New Roman" panose="02020603050405020304" pitchFamily="18" charset="0"/>
              <a:ea typeface="Times New Roman" panose="02020603050405020304" pitchFamily="18" charset="0"/>
            </a:endParaRPr>
          </a:p>
          <a:p>
            <a:pPr marL="0" marR="0"/>
            <a:r>
              <a:rPr lang="en-US" sz="1800">
                <a:solidFill>
                  <a:srgbClr val="222222"/>
                </a:solidFill>
                <a:effectLst/>
                <a:highlight>
                  <a:srgbClr val="FFFFFF"/>
                </a:highlight>
                <a:latin typeface="Calibri" panose="020F0502020204030204" pitchFamily="34" charset="0"/>
                <a:ea typeface="Times New Roman" panose="02020603050405020304" pitchFamily="18" charset="0"/>
              </a:rPr>
              <a:t>10) The true children of my rosary shall enjoy great glory in heaven. </a:t>
            </a:r>
            <a:endParaRPr lang="en-US" sz="1800">
              <a:effectLst/>
              <a:highlight>
                <a:srgbClr val="FFFFFF"/>
              </a:highlight>
              <a:latin typeface="Times New Roman" panose="02020603050405020304" pitchFamily="18" charset="0"/>
              <a:ea typeface="Times New Roman" panose="02020603050405020304" pitchFamily="18" charset="0"/>
            </a:endParaRPr>
          </a:p>
          <a:p>
            <a:pPr marL="0" marR="0"/>
            <a:r>
              <a:rPr lang="en-US" sz="1800">
                <a:solidFill>
                  <a:srgbClr val="222222"/>
                </a:solidFill>
                <a:effectLst/>
                <a:highlight>
                  <a:srgbClr val="FFFFFF"/>
                </a:highlight>
                <a:latin typeface="Calibri" panose="020F0502020204030204" pitchFamily="34" charset="0"/>
                <a:ea typeface="Times New Roman" panose="02020603050405020304" pitchFamily="18" charset="0"/>
              </a:rPr>
              <a:t>11) What you ask through my rosary, you shall obtain. </a:t>
            </a:r>
            <a:endParaRPr lang="en-US" sz="1800">
              <a:effectLst/>
              <a:highlight>
                <a:srgbClr val="FFFFFF"/>
              </a:highlight>
              <a:latin typeface="Times New Roman" panose="02020603050405020304" pitchFamily="18" charset="0"/>
              <a:ea typeface="Times New Roman" panose="02020603050405020304" pitchFamily="18" charset="0"/>
            </a:endParaRPr>
          </a:p>
          <a:p>
            <a:pPr marL="0" marR="0"/>
            <a:r>
              <a:rPr lang="en-US" sz="1800">
                <a:solidFill>
                  <a:srgbClr val="222222"/>
                </a:solidFill>
                <a:effectLst/>
                <a:highlight>
                  <a:srgbClr val="FFFFFF"/>
                </a:highlight>
                <a:latin typeface="Calibri" panose="020F0502020204030204" pitchFamily="34" charset="0"/>
                <a:ea typeface="Times New Roman" panose="02020603050405020304" pitchFamily="18" charset="0"/>
              </a:rPr>
              <a:t>12) Those who propagate my rosary will be aided by me in all their necessities. </a:t>
            </a:r>
            <a:endParaRPr lang="en-US" sz="1800">
              <a:effectLst/>
              <a:highlight>
                <a:srgbClr val="FFFFFF"/>
              </a:highlight>
              <a:latin typeface="Times New Roman" panose="02020603050405020304" pitchFamily="18" charset="0"/>
              <a:ea typeface="Times New Roman" panose="02020603050405020304" pitchFamily="18" charset="0"/>
            </a:endParaRPr>
          </a:p>
          <a:p>
            <a:pPr marL="0" marR="0"/>
            <a:r>
              <a:rPr lang="en-US" sz="1800">
                <a:solidFill>
                  <a:srgbClr val="222222"/>
                </a:solidFill>
                <a:effectLst/>
                <a:highlight>
                  <a:srgbClr val="FFFFFF"/>
                </a:highlight>
                <a:latin typeface="Calibri" panose="020F0502020204030204" pitchFamily="34" charset="0"/>
                <a:ea typeface="Times New Roman" panose="02020603050405020304" pitchFamily="18" charset="0"/>
              </a:rPr>
              <a:t>13) I have obtained from my Son that all the members of the Rosary Confraternity shall have as their intercessors, in life and in death, the entire celestial court. </a:t>
            </a:r>
            <a:endParaRPr lang="en-US" sz="1800">
              <a:effectLst/>
              <a:highlight>
                <a:srgbClr val="FFFFFF"/>
              </a:highlight>
              <a:latin typeface="Times New Roman" panose="02020603050405020304" pitchFamily="18" charset="0"/>
              <a:ea typeface="Times New Roman" panose="02020603050405020304" pitchFamily="18" charset="0"/>
            </a:endParaRPr>
          </a:p>
          <a:p>
            <a:pPr marL="0" marR="0"/>
            <a:r>
              <a:rPr lang="en-US" sz="1800">
                <a:solidFill>
                  <a:srgbClr val="222222"/>
                </a:solidFill>
                <a:effectLst/>
                <a:highlight>
                  <a:srgbClr val="FFFFFF"/>
                </a:highlight>
                <a:latin typeface="Calibri" panose="020F0502020204030204" pitchFamily="34" charset="0"/>
                <a:ea typeface="Times New Roman" panose="02020603050405020304" pitchFamily="18" charset="0"/>
              </a:rPr>
              <a:t>14) Those who recite my rosary faithfully are all my beloved children, the brothers and sisters of Jesus Christ. </a:t>
            </a:r>
            <a:endParaRPr lang="en-US" sz="1800">
              <a:effectLst/>
              <a:highlight>
                <a:srgbClr val="FFFFFF"/>
              </a:highlight>
              <a:latin typeface="Times New Roman" panose="02020603050405020304" pitchFamily="18" charset="0"/>
              <a:ea typeface="Times New Roman" panose="02020603050405020304" pitchFamily="18" charset="0"/>
            </a:endParaRPr>
          </a:p>
          <a:p>
            <a:pPr marL="0" marR="0"/>
            <a:r>
              <a:rPr lang="en-US" sz="1800">
                <a:solidFill>
                  <a:srgbClr val="222222"/>
                </a:solidFill>
                <a:effectLst/>
                <a:highlight>
                  <a:srgbClr val="FFFFFF"/>
                </a:highlight>
                <a:latin typeface="Calibri" panose="020F0502020204030204" pitchFamily="34" charset="0"/>
                <a:ea typeface="Times New Roman" panose="02020603050405020304" pitchFamily="18" charset="0"/>
              </a:rPr>
              <a:t>15) Devotion to my rosary is a great sign of predestination. </a:t>
            </a:r>
            <a:endParaRPr lang="en-US" sz="1800">
              <a:effectLst/>
              <a:highlight>
                <a:srgbClr val="FFFFFF"/>
              </a:highlight>
              <a:latin typeface="Times New Roman" panose="02020603050405020304" pitchFamily="18" charset="0"/>
              <a:ea typeface="Times New Roman" panose="02020603050405020304" pitchFamily="18" charset="0"/>
            </a:endParaRPr>
          </a:p>
          <a:p>
            <a:pPr marL="0" marR="0"/>
            <a:r>
              <a:rPr lang="en-US" sz="1800">
                <a:solidFill>
                  <a:srgbClr val="222222"/>
                </a:solidFill>
                <a:effectLst/>
                <a:highlight>
                  <a:srgbClr val="FFFFFF"/>
                </a:highlight>
                <a:latin typeface="Calibri" panose="020F0502020204030204" pitchFamily="34" charset="0"/>
                <a:ea typeface="Times New Roman" panose="02020603050405020304" pitchFamily="18" charset="0"/>
              </a:rPr>
              <a:t>* The above list is taken from a book by the Servant of God Patrick Peyton.1" as quoted in "Champions of the Rosary: The History and Heroes of a Spiritual Weapon" by Donald H. Calloway</a:t>
            </a:r>
            <a:endParaRPr lang="en-US" sz="180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814563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D438086-BA0E-0E49-3E44-791547AA89B0}"/>
              </a:ext>
            </a:extLst>
          </p:cNvPr>
          <p:cNvSpPr txBox="1"/>
          <p:nvPr/>
        </p:nvSpPr>
        <p:spPr>
          <a:xfrm>
            <a:off x="0" y="4449932"/>
            <a:ext cx="12192000" cy="2308324"/>
          </a:xfrm>
          <a:prstGeom prst="rect">
            <a:avLst/>
          </a:prstGeom>
          <a:noFill/>
        </p:spPr>
        <p:txBody>
          <a:bodyPr wrap="square">
            <a:spAutoFit/>
          </a:bodyPr>
          <a:lstStyle/>
          <a:p>
            <a:pPr algn="l">
              <a:buFont typeface="+mj-lt"/>
              <a:buAutoNum type="arabicPeriod"/>
            </a:pPr>
            <a:r>
              <a:rPr lang="en-US" b="0" i="0" dirty="0">
                <a:effectLst/>
                <a:highlight>
                  <a:srgbClr val="FFFFFF"/>
                </a:highlight>
                <a:latin typeface="Arial" panose="020B0604020202020204" pitchFamily="34" charset="0"/>
              </a:rPr>
              <a:t>  For members of the Rosary Confraternity, a plenary indulgence, under the usual conditions, is granted:</a:t>
            </a:r>
          </a:p>
          <a:p>
            <a:pPr marL="742950" lvl="1" indent="-285750" algn="l">
              <a:buFont typeface="+mj-lt"/>
              <a:buAutoNum type="arabicPeriod"/>
            </a:pPr>
            <a:r>
              <a:rPr lang="en-US" b="0" i="0" dirty="0">
                <a:effectLst/>
                <a:highlight>
                  <a:srgbClr val="FFFFFF"/>
                </a:highlight>
                <a:latin typeface="Arial" panose="020B0604020202020204" pitchFamily="34" charset="0"/>
              </a:rPr>
              <a:t>on the day of enrollment. (When application is made, a certificate of membership is sent, indicating the day of the enrollment.)</a:t>
            </a:r>
          </a:p>
          <a:p>
            <a:pPr marL="742950" lvl="1" indent="-285750" algn="l">
              <a:buFont typeface="+mj-lt"/>
              <a:buAutoNum type="arabicPeriod"/>
            </a:pPr>
            <a:r>
              <a:rPr lang="en-US" b="0" i="0" dirty="0">
                <a:effectLst/>
                <a:highlight>
                  <a:srgbClr val="FFFFFF"/>
                </a:highlight>
                <a:latin typeface="Arial" panose="020B0604020202020204" pitchFamily="34" charset="0"/>
              </a:rPr>
              <a:t>on the following feast days: </a:t>
            </a:r>
            <a:r>
              <a:rPr lang="en-US" b="0" i="0" strike="noStrike" dirty="0">
                <a:effectLst/>
                <a:highlight>
                  <a:srgbClr val="FFFFFF"/>
                </a:highlight>
                <a:latin typeface="Arial" panose="020B0604020202020204" pitchFamily="34" charset="0"/>
              </a:rPr>
              <a:t>Christmas</a:t>
            </a:r>
            <a:r>
              <a:rPr lang="en-US" b="0" i="0" dirty="0">
                <a:effectLst/>
                <a:highlight>
                  <a:srgbClr val="FFFFFF"/>
                </a:highlight>
                <a:latin typeface="Arial" panose="020B0604020202020204" pitchFamily="34" charset="0"/>
              </a:rPr>
              <a:t>, </a:t>
            </a:r>
            <a:r>
              <a:rPr lang="en-US" b="0" i="0" strike="noStrike" dirty="0">
                <a:effectLst/>
                <a:highlight>
                  <a:srgbClr val="FFFFFF"/>
                </a:highlight>
                <a:latin typeface="Arial" panose="020B0604020202020204" pitchFamily="34" charset="0"/>
              </a:rPr>
              <a:t>Easter</a:t>
            </a:r>
            <a:r>
              <a:rPr lang="en-US" b="0" i="0" dirty="0">
                <a:effectLst/>
                <a:highlight>
                  <a:srgbClr val="FFFFFF"/>
                </a:highlight>
                <a:latin typeface="Arial" panose="020B0604020202020204" pitchFamily="34" charset="0"/>
              </a:rPr>
              <a:t>, </a:t>
            </a:r>
            <a:r>
              <a:rPr lang="en-US" b="0" i="0" strike="noStrike" dirty="0">
                <a:effectLst/>
                <a:highlight>
                  <a:srgbClr val="FFFFFF"/>
                </a:highlight>
                <a:latin typeface="Arial" panose="020B0604020202020204" pitchFamily="34" charset="0"/>
              </a:rPr>
              <a:t>Annunciation</a:t>
            </a:r>
            <a:r>
              <a:rPr lang="en-US" b="0" i="0" dirty="0">
                <a:effectLst/>
                <a:highlight>
                  <a:srgbClr val="FFFFFF"/>
                </a:highlight>
                <a:latin typeface="Arial" panose="020B0604020202020204" pitchFamily="34" charset="0"/>
              </a:rPr>
              <a:t>, </a:t>
            </a:r>
            <a:r>
              <a:rPr lang="en-US" b="0" i="0" strike="noStrike" dirty="0">
                <a:effectLst/>
                <a:highlight>
                  <a:srgbClr val="FFFFFF"/>
                </a:highlight>
                <a:latin typeface="Arial" panose="020B0604020202020204" pitchFamily="34" charset="0"/>
              </a:rPr>
              <a:t>Purification</a:t>
            </a:r>
            <a:r>
              <a:rPr lang="en-US" b="0" i="0" dirty="0">
                <a:effectLst/>
                <a:highlight>
                  <a:srgbClr val="FFFFFF"/>
                </a:highlight>
                <a:latin typeface="Arial" panose="020B0604020202020204" pitchFamily="34" charset="0"/>
              </a:rPr>
              <a:t>, </a:t>
            </a:r>
            <a:r>
              <a:rPr lang="en-US" b="0" i="0" strike="noStrike" dirty="0">
                <a:effectLst/>
                <a:highlight>
                  <a:srgbClr val="FFFFFF"/>
                </a:highlight>
                <a:latin typeface="Arial" panose="020B0604020202020204" pitchFamily="34" charset="0"/>
              </a:rPr>
              <a:t>Assumption</a:t>
            </a:r>
            <a:r>
              <a:rPr lang="en-US" b="0" i="0" dirty="0">
                <a:effectLst/>
                <a:highlight>
                  <a:srgbClr val="FFFFFF"/>
                </a:highlight>
                <a:latin typeface="Arial" panose="020B0604020202020204" pitchFamily="34" charset="0"/>
              </a:rPr>
              <a:t>, </a:t>
            </a:r>
            <a:r>
              <a:rPr lang="en-US" b="0" i="0" strike="noStrike" dirty="0">
                <a:effectLst/>
                <a:highlight>
                  <a:srgbClr val="FFFFFF"/>
                </a:highlight>
                <a:latin typeface="Arial" panose="020B0604020202020204" pitchFamily="34" charset="0"/>
              </a:rPr>
              <a:t>Our Lady of the Rosary</a:t>
            </a:r>
            <a:r>
              <a:rPr lang="en-US" b="0" i="0" dirty="0">
                <a:effectLst/>
                <a:highlight>
                  <a:srgbClr val="FFFFFF"/>
                </a:highlight>
                <a:latin typeface="Arial" panose="020B0604020202020204" pitchFamily="34" charset="0"/>
              </a:rPr>
              <a:t>, and </a:t>
            </a:r>
            <a:r>
              <a:rPr lang="en-US" b="0" i="0" strike="noStrike" dirty="0">
                <a:effectLst/>
                <a:highlight>
                  <a:srgbClr val="FFFFFF"/>
                </a:highlight>
                <a:latin typeface="Arial" panose="020B0604020202020204" pitchFamily="34" charset="0"/>
              </a:rPr>
              <a:t>Immaculate Conception</a:t>
            </a:r>
            <a:r>
              <a:rPr lang="en-US" b="0" i="0" dirty="0">
                <a:effectLst/>
                <a:highlight>
                  <a:srgbClr val="FFFFFF"/>
                </a:highlight>
                <a:latin typeface="Arial" panose="020B0604020202020204" pitchFamily="34" charset="0"/>
              </a:rPr>
              <a:t>.</a:t>
            </a:r>
          </a:p>
          <a:p>
            <a:pPr algn="l">
              <a:buFont typeface="+mj-lt"/>
              <a:buAutoNum type="arabicPeriod"/>
            </a:pPr>
            <a:r>
              <a:rPr lang="en-US" b="0" i="0" dirty="0">
                <a:effectLst/>
                <a:highlight>
                  <a:srgbClr val="FFFFFF"/>
                </a:highlight>
                <a:latin typeface="Arial" panose="020B0604020202020204" pitchFamily="34" charset="0"/>
              </a:rPr>
              <a:t>  For those who pray the Rosary, a </a:t>
            </a:r>
            <a:r>
              <a:rPr lang="en-US" b="0" i="0" strike="noStrike" dirty="0">
                <a:effectLst/>
                <a:highlight>
                  <a:srgbClr val="FFFFFF"/>
                </a:highlight>
                <a:latin typeface="Arial" panose="020B0604020202020204" pitchFamily="34" charset="0"/>
              </a:rPr>
              <a:t>plenary indulgence</a:t>
            </a:r>
            <a:r>
              <a:rPr lang="en-US" b="0" i="0" dirty="0">
                <a:effectLst/>
                <a:highlight>
                  <a:srgbClr val="FFFFFF"/>
                </a:highlight>
                <a:latin typeface="Arial" panose="020B0604020202020204" pitchFamily="34" charset="0"/>
              </a:rPr>
              <a:t> is granted under the usual conditions, when the Rosary is prayed in </a:t>
            </a:r>
            <a:r>
              <a:rPr lang="en-US" b="0" i="0" strike="noStrike" dirty="0">
                <a:effectLst/>
                <a:highlight>
                  <a:srgbClr val="FFFFFF"/>
                </a:highlight>
                <a:latin typeface="Arial" panose="020B0604020202020204" pitchFamily="34" charset="0"/>
              </a:rPr>
              <a:t>Church</a:t>
            </a:r>
            <a:r>
              <a:rPr lang="en-US" b="0" i="0" dirty="0">
                <a:effectLst/>
                <a:highlight>
                  <a:srgbClr val="FFFFFF"/>
                </a:highlight>
                <a:latin typeface="Arial" panose="020B0604020202020204" pitchFamily="34" charset="0"/>
              </a:rPr>
              <a:t>, or in a Public Oratory, in a family (family Rosary), Religious Community, or Pious Association. Otherwise a </a:t>
            </a:r>
            <a:r>
              <a:rPr lang="en-US" b="0" i="0" strike="noStrike" dirty="0">
                <a:effectLst/>
                <a:highlight>
                  <a:srgbClr val="FFFFFF"/>
                </a:highlight>
                <a:latin typeface="Arial" panose="020B0604020202020204" pitchFamily="34" charset="0"/>
              </a:rPr>
              <a:t>partial indulgence</a:t>
            </a:r>
            <a:r>
              <a:rPr lang="en-US" b="0" i="0" dirty="0">
                <a:effectLst/>
                <a:highlight>
                  <a:srgbClr val="FFFFFF"/>
                </a:highlight>
                <a:latin typeface="Arial" panose="020B0604020202020204" pitchFamily="34" charset="0"/>
              </a:rPr>
              <a:t> is granted.</a:t>
            </a:r>
          </a:p>
        </p:txBody>
      </p:sp>
      <p:pic>
        <p:nvPicPr>
          <p:cNvPr id="7" name="Picture 6">
            <a:extLst>
              <a:ext uri="{FF2B5EF4-FFF2-40B4-BE49-F238E27FC236}">
                <a16:creationId xmlns:a16="http://schemas.microsoft.com/office/drawing/2014/main" id="{31422C42-316B-DEDB-14BA-2E4F15B0D1EF}"/>
              </a:ext>
            </a:extLst>
          </p:cNvPr>
          <p:cNvPicPr>
            <a:picLocks noChangeAspect="1"/>
          </p:cNvPicPr>
          <p:nvPr/>
        </p:nvPicPr>
        <p:blipFill>
          <a:blip r:embed="rId3"/>
          <a:stretch>
            <a:fillRect/>
          </a:stretch>
        </p:blipFill>
        <p:spPr>
          <a:xfrm>
            <a:off x="3719480" y="-16763"/>
            <a:ext cx="4753039" cy="4466695"/>
          </a:xfrm>
          <a:prstGeom prst="rect">
            <a:avLst/>
          </a:prstGeom>
        </p:spPr>
      </p:pic>
      <p:pic>
        <p:nvPicPr>
          <p:cNvPr id="9" name="Picture 8">
            <a:extLst>
              <a:ext uri="{FF2B5EF4-FFF2-40B4-BE49-F238E27FC236}">
                <a16:creationId xmlns:a16="http://schemas.microsoft.com/office/drawing/2014/main" id="{08ABFDEC-9B24-C992-F791-CB0244620F0E}"/>
              </a:ext>
            </a:extLst>
          </p:cNvPr>
          <p:cNvPicPr>
            <a:picLocks noChangeAspect="1"/>
          </p:cNvPicPr>
          <p:nvPr/>
        </p:nvPicPr>
        <p:blipFill>
          <a:blip r:embed="rId4"/>
          <a:stretch>
            <a:fillRect/>
          </a:stretch>
        </p:blipFill>
        <p:spPr>
          <a:xfrm>
            <a:off x="401267" y="99744"/>
            <a:ext cx="2247900" cy="3981450"/>
          </a:xfrm>
          <a:prstGeom prst="rect">
            <a:avLst/>
          </a:prstGeom>
        </p:spPr>
      </p:pic>
      <p:pic>
        <p:nvPicPr>
          <p:cNvPr id="11" name="Picture 10">
            <a:extLst>
              <a:ext uri="{FF2B5EF4-FFF2-40B4-BE49-F238E27FC236}">
                <a16:creationId xmlns:a16="http://schemas.microsoft.com/office/drawing/2014/main" id="{5867A53A-9B59-1B76-980D-5115750A77FE}"/>
              </a:ext>
            </a:extLst>
          </p:cNvPr>
          <p:cNvPicPr>
            <a:picLocks noChangeAspect="1"/>
          </p:cNvPicPr>
          <p:nvPr/>
        </p:nvPicPr>
        <p:blipFill>
          <a:blip r:embed="rId5"/>
          <a:stretch>
            <a:fillRect/>
          </a:stretch>
        </p:blipFill>
        <p:spPr>
          <a:xfrm>
            <a:off x="9542832" y="241786"/>
            <a:ext cx="2089349" cy="3566735"/>
          </a:xfrm>
          <a:prstGeom prst="rect">
            <a:avLst/>
          </a:prstGeom>
        </p:spPr>
      </p:pic>
    </p:spTree>
    <p:extLst>
      <p:ext uri="{BB962C8B-B14F-4D97-AF65-F5344CB8AC3E}">
        <p14:creationId xmlns:p14="http://schemas.microsoft.com/office/powerpoint/2010/main" val="14292830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2DD7C7-FBFF-E4BF-201E-4929133A0723}"/>
              </a:ext>
            </a:extLst>
          </p:cNvPr>
          <p:cNvPicPr>
            <a:picLocks noChangeAspect="1"/>
          </p:cNvPicPr>
          <p:nvPr/>
        </p:nvPicPr>
        <p:blipFill>
          <a:blip r:embed="rId3"/>
          <a:stretch>
            <a:fillRect/>
          </a:stretch>
        </p:blipFill>
        <p:spPr>
          <a:xfrm>
            <a:off x="238568" y="933588"/>
            <a:ext cx="11714863" cy="4990824"/>
          </a:xfrm>
          <a:prstGeom prst="rect">
            <a:avLst/>
          </a:prstGeom>
        </p:spPr>
      </p:pic>
    </p:spTree>
    <p:extLst>
      <p:ext uri="{BB962C8B-B14F-4D97-AF65-F5344CB8AC3E}">
        <p14:creationId xmlns:p14="http://schemas.microsoft.com/office/powerpoint/2010/main" val="3742557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DA2E-5104-29D8-88CD-3C4EA16FD7DA}"/>
              </a:ext>
            </a:extLst>
          </p:cNvPr>
          <p:cNvSpPr>
            <a:spLocks noGrp="1"/>
          </p:cNvSpPr>
          <p:nvPr>
            <p:ph type="title"/>
          </p:nvPr>
        </p:nvSpPr>
        <p:spPr>
          <a:xfrm>
            <a:off x="858415" y="137345"/>
            <a:ext cx="3314607" cy="4574613"/>
          </a:xfrm>
        </p:spPr>
        <p:txBody>
          <a:bodyPr>
            <a:normAutofit/>
          </a:bodyPr>
          <a:lstStyle/>
          <a:p>
            <a:r>
              <a:rPr lang="en-US" sz="6600" b="1" dirty="0"/>
              <a:t>ABSOLUTE BASICS OF THE ROSARY</a:t>
            </a:r>
          </a:p>
        </p:txBody>
      </p:sp>
      <p:pic>
        <p:nvPicPr>
          <p:cNvPr id="1026" name="Picture 2" descr="r/Catholicism - Here's a explanation how to pray a rosary for new catholics">
            <a:extLst>
              <a:ext uri="{FF2B5EF4-FFF2-40B4-BE49-F238E27FC236}">
                <a16:creationId xmlns:a16="http://schemas.microsoft.com/office/drawing/2014/main" id="{EA0F140B-C8B4-D519-F45F-5D67CADA1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2972" y="137345"/>
            <a:ext cx="5861148" cy="65874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6D0F37C-B700-020C-93B5-F5098E6573A5}"/>
              </a:ext>
            </a:extLst>
          </p:cNvPr>
          <p:cNvSpPr/>
          <p:nvPr/>
        </p:nvSpPr>
        <p:spPr>
          <a:xfrm>
            <a:off x="6540759" y="5047861"/>
            <a:ext cx="1576874" cy="7837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2BB685E5-EAFB-7DCE-1D5B-E5D3F6F77E7E}"/>
              </a:ext>
            </a:extLst>
          </p:cNvPr>
          <p:cNvSpPr/>
          <p:nvPr/>
        </p:nvSpPr>
        <p:spPr>
          <a:xfrm>
            <a:off x="1110343" y="4404049"/>
            <a:ext cx="270588" cy="30790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2C0CDCA-5BC4-FE3F-101D-A7DED16ACB23}"/>
              </a:ext>
            </a:extLst>
          </p:cNvPr>
          <p:cNvSpPr/>
          <p:nvPr/>
        </p:nvSpPr>
        <p:spPr>
          <a:xfrm>
            <a:off x="1110343" y="4893906"/>
            <a:ext cx="270588" cy="307909"/>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3EAACF7-22E7-950D-C14E-CE71A336F4A6}"/>
              </a:ext>
            </a:extLst>
          </p:cNvPr>
          <p:cNvSpPr/>
          <p:nvPr/>
        </p:nvSpPr>
        <p:spPr>
          <a:xfrm>
            <a:off x="1110343" y="5439747"/>
            <a:ext cx="270588" cy="307909"/>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B471C0B-68F8-A388-3081-48845F43CBD1}"/>
              </a:ext>
            </a:extLst>
          </p:cNvPr>
          <p:cNvSpPr txBox="1"/>
          <p:nvPr/>
        </p:nvSpPr>
        <p:spPr>
          <a:xfrm>
            <a:off x="1474237" y="4404049"/>
            <a:ext cx="4621763" cy="369332"/>
          </a:xfrm>
          <a:prstGeom prst="rect">
            <a:avLst/>
          </a:prstGeom>
          <a:noFill/>
        </p:spPr>
        <p:txBody>
          <a:bodyPr wrap="square" rtlCol="0">
            <a:spAutoFit/>
          </a:bodyPr>
          <a:lstStyle/>
          <a:p>
            <a:r>
              <a:rPr lang="en-US" dirty="0"/>
              <a:t>Mysteries – Joyful, Sorrowful, Glorious, Luminous</a:t>
            </a:r>
          </a:p>
        </p:txBody>
      </p:sp>
      <p:sp>
        <p:nvSpPr>
          <p:cNvPr id="8" name="TextBox 7">
            <a:extLst>
              <a:ext uri="{FF2B5EF4-FFF2-40B4-BE49-F238E27FC236}">
                <a16:creationId xmlns:a16="http://schemas.microsoft.com/office/drawing/2014/main" id="{7306E3F9-D5AA-D048-7BD3-BAEE3C1E1CF3}"/>
              </a:ext>
            </a:extLst>
          </p:cNvPr>
          <p:cNvSpPr txBox="1"/>
          <p:nvPr/>
        </p:nvSpPr>
        <p:spPr>
          <a:xfrm>
            <a:off x="1474236" y="4891186"/>
            <a:ext cx="4621763" cy="369332"/>
          </a:xfrm>
          <a:prstGeom prst="rect">
            <a:avLst/>
          </a:prstGeom>
          <a:noFill/>
        </p:spPr>
        <p:txBody>
          <a:bodyPr wrap="square" rtlCol="0">
            <a:spAutoFit/>
          </a:bodyPr>
          <a:lstStyle/>
          <a:p>
            <a:r>
              <a:rPr lang="en-US" dirty="0"/>
              <a:t>Hail Mary</a:t>
            </a:r>
          </a:p>
        </p:txBody>
      </p:sp>
      <p:sp>
        <p:nvSpPr>
          <p:cNvPr id="9" name="TextBox 8">
            <a:extLst>
              <a:ext uri="{FF2B5EF4-FFF2-40B4-BE49-F238E27FC236}">
                <a16:creationId xmlns:a16="http://schemas.microsoft.com/office/drawing/2014/main" id="{E863081A-96DD-C74F-120F-381A2D0C9119}"/>
              </a:ext>
            </a:extLst>
          </p:cNvPr>
          <p:cNvSpPr txBox="1"/>
          <p:nvPr/>
        </p:nvSpPr>
        <p:spPr>
          <a:xfrm>
            <a:off x="1474236" y="5439747"/>
            <a:ext cx="4767944" cy="369332"/>
          </a:xfrm>
          <a:prstGeom prst="rect">
            <a:avLst/>
          </a:prstGeom>
          <a:noFill/>
        </p:spPr>
        <p:txBody>
          <a:bodyPr wrap="square" rtlCol="0">
            <a:spAutoFit/>
          </a:bodyPr>
          <a:lstStyle/>
          <a:p>
            <a:r>
              <a:rPr lang="en-US" dirty="0"/>
              <a:t>Glory Be, Fatima Prayer, Our Father</a:t>
            </a:r>
          </a:p>
        </p:txBody>
      </p:sp>
      <p:pic>
        <p:nvPicPr>
          <p:cNvPr id="11" name="Picture 10">
            <a:extLst>
              <a:ext uri="{FF2B5EF4-FFF2-40B4-BE49-F238E27FC236}">
                <a16:creationId xmlns:a16="http://schemas.microsoft.com/office/drawing/2014/main" id="{09BDA5C6-5FBF-BD79-B8F6-D3CF3FFF5A59}"/>
              </a:ext>
            </a:extLst>
          </p:cNvPr>
          <p:cNvPicPr>
            <a:picLocks noChangeAspect="1"/>
          </p:cNvPicPr>
          <p:nvPr/>
        </p:nvPicPr>
        <p:blipFill>
          <a:blip r:embed="rId4"/>
          <a:stretch>
            <a:fillRect/>
          </a:stretch>
        </p:blipFill>
        <p:spPr>
          <a:xfrm>
            <a:off x="993224" y="5991802"/>
            <a:ext cx="504825" cy="647700"/>
          </a:xfrm>
          <a:prstGeom prst="rect">
            <a:avLst/>
          </a:prstGeom>
        </p:spPr>
      </p:pic>
      <p:sp>
        <p:nvSpPr>
          <p:cNvPr id="12" name="TextBox 11">
            <a:extLst>
              <a:ext uri="{FF2B5EF4-FFF2-40B4-BE49-F238E27FC236}">
                <a16:creationId xmlns:a16="http://schemas.microsoft.com/office/drawing/2014/main" id="{B85F35F4-022A-2BC0-9E2B-4B93A3E21E17}"/>
              </a:ext>
            </a:extLst>
          </p:cNvPr>
          <p:cNvSpPr txBox="1"/>
          <p:nvPr/>
        </p:nvSpPr>
        <p:spPr>
          <a:xfrm flipH="1">
            <a:off x="1752274" y="6082252"/>
            <a:ext cx="3368366" cy="369332"/>
          </a:xfrm>
          <a:prstGeom prst="rect">
            <a:avLst/>
          </a:prstGeom>
          <a:noFill/>
        </p:spPr>
        <p:txBody>
          <a:bodyPr wrap="square" rtlCol="0">
            <a:spAutoFit/>
          </a:bodyPr>
          <a:lstStyle/>
          <a:p>
            <a:r>
              <a:rPr lang="en-US" dirty="0"/>
              <a:t>Apostles’ Creed</a:t>
            </a:r>
          </a:p>
        </p:txBody>
      </p:sp>
    </p:spTree>
    <p:extLst>
      <p:ext uri="{BB962C8B-B14F-4D97-AF65-F5344CB8AC3E}">
        <p14:creationId xmlns:p14="http://schemas.microsoft.com/office/powerpoint/2010/main" val="3942415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pattFill prst="dashVert">
          <a:fgClr>
            <a:srgbClr val="0070C0"/>
          </a:fgClr>
          <a:bgClr>
            <a:srgbClr val="FFFF00"/>
          </a:bgClr>
        </a:patt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214536-391F-1940-FB43-4DA2758534B6}"/>
              </a:ext>
            </a:extLst>
          </p:cNvPr>
          <p:cNvSpPr/>
          <p:nvPr/>
        </p:nvSpPr>
        <p:spPr>
          <a:xfrm>
            <a:off x="1056415" y="2705725"/>
            <a:ext cx="10079170" cy="1446550"/>
          </a:xfrm>
          <a:prstGeom prst="rect">
            <a:avLst/>
          </a:prstGeom>
          <a:pattFill prst="pct5">
            <a:fgClr>
              <a:srgbClr val="0070C0"/>
            </a:fgClr>
            <a:bgClr>
              <a:schemeClr val="bg1"/>
            </a:bgClr>
          </a:pattFill>
        </p:spPr>
        <p:txBody>
          <a:bodyPr wrap="none" lIns="91440" tIns="45720" rIns="91440" bIns="45720">
            <a:spAutoFit/>
          </a:bodyPr>
          <a:lstStyle/>
          <a:p>
            <a:pPr algn="ctr"/>
            <a:r>
              <a:rPr lang="en-US" sz="8800" b="1" cap="none" spc="0" dirty="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rPr>
              <a:t>ROSARY RESOURCES</a:t>
            </a:r>
          </a:p>
        </p:txBody>
      </p:sp>
    </p:spTree>
    <p:extLst>
      <p:ext uri="{BB962C8B-B14F-4D97-AF65-F5344CB8AC3E}">
        <p14:creationId xmlns:p14="http://schemas.microsoft.com/office/powerpoint/2010/main" val="29090990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E3B066-8C92-5BA1-F11C-3340A739A047}"/>
              </a:ext>
            </a:extLst>
          </p:cNvPr>
          <p:cNvSpPr txBox="1"/>
          <p:nvPr/>
        </p:nvSpPr>
        <p:spPr>
          <a:xfrm>
            <a:off x="124287" y="58994"/>
            <a:ext cx="12067713" cy="6740307"/>
          </a:xfrm>
          <a:prstGeom prst="rect">
            <a:avLst/>
          </a:prstGeom>
          <a:noFill/>
        </p:spPr>
        <p:txBody>
          <a:bodyPr wrap="square" rtlCol="0">
            <a:spAutoFit/>
          </a:bodyPr>
          <a:lstStyle/>
          <a:p>
            <a:pPr algn="ctr"/>
            <a:r>
              <a:rPr lang="en-US" sz="1600" b="1" dirty="0"/>
              <a:t>SUPPLIES</a:t>
            </a:r>
          </a:p>
          <a:p>
            <a:pPr algn="ctr"/>
            <a:endParaRPr lang="en-US" sz="1600" b="1" dirty="0"/>
          </a:p>
          <a:p>
            <a:r>
              <a:rPr lang="en-US" sz="1600" b="1" dirty="0"/>
              <a:t>ROSARY ARMY </a:t>
            </a:r>
            <a:r>
              <a:rPr lang="en-US" sz="1600" dirty="0"/>
              <a:t>– MAKE THEM, PRAY THEM, GIVE THEM AWAY! – “We’ve been teaching people to make, pray, and give away rosaries for 20 years. All our work is about helping people discover freedom in Christ through closeness to His mother.”  	</a:t>
            </a:r>
            <a:r>
              <a:rPr lang="en-US" sz="1600" dirty="0">
                <a:hlinkClick r:id="rId3">
                  <a:extLst>
                    <a:ext uri="{A12FA001-AC4F-418D-AE19-62706E023703}">
                      <ahyp:hlinkClr xmlns:ahyp="http://schemas.microsoft.com/office/drawing/2018/hyperlinkcolor" val="tx"/>
                    </a:ext>
                  </a:extLst>
                </a:hlinkClick>
              </a:rPr>
              <a:t>http://rosaryarmy.com</a:t>
            </a:r>
            <a:r>
              <a:rPr lang="en-US" sz="1600" dirty="0"/>
              <a:t> </a:t>
            </a:r>
          </a:p>
          <a:p>
            <a:endParaRPr lang="en-US" sz="1600" dirty="0"/>
          </a:p>
          <a:p>
            <a:r>
              <a:rPr lang="en-US" sz="1600" b="1" dirty="0"/>
              <a:t>OUR LADY’S ROSARY MAKERS </a:t>
            </a:r>
            <a:r>
              <a:rPr lang="en-US" sz="1600" dirty="0"/>
              <a:t>- OLRM provides low cost materials, resources, and support  </a:t>
            </a:r>
            <a:r>
              <a:rPr lang="en-US" sz="1600" dirty="0">
                <a:hlinkClick r:id="rId4">
                  <a:extLst>
                    <a:ext uri="{A12FA001-AC4F-418D-AE19-62706E023703}">
                      <ahyp:hlinkClr xmlns:ahyp="http://schemas.microsoft.com/office/drawing/2018/hyperlinkcolor" val="tx"/>
                    </a:ext>
                  </a:extLst>
                </a:hlinkClick>
              </a:rPr>
              <a:t>www.olrm.org</a:t>
            </a:r>
            <a:r>
              <a:rPr lang="en-US" sz="1600" dirty="0"/>
              <a:t> </a:t>
            </a:r>
          </a:p>
          <a:p>
            <a:endParaRPr lang="en-US" sz="1600" dirty="0"/>
          </a:p>
          <a:p>
            <a:pPr algn="ctr"/>
            <a:endParaRPr lang="en-US" sz="1600" b="1" dirty="0"/>
          </a:p>
          <a:p>
            <a:r>
              <a:rPr lang="en-US" sz="1600" b="1" dirty="0"/>
              <a:t>CONFRATERNITY OF THE HOLY ROSARY </a:t>
            </a:r>
            <a:r>
              <a:rPr lang="en-US" sz="1600" dirty="0"/>
              <a:t>- The Rosary Confraternity is a pious association of the Catholic Church, under the care of the Order of Preachers, “to praise and honor the Blessed Virgin Mary and to secure her patronage by the recitation of the Rosary for the mutual spiritual benefit of all the members throughout the world. </a:t>
            </a:r>
            <a:r>
              <a:rPr lang="en-US" sz="1600" dirty="0">
                <a:hlinkClick r:id="rId5">
                  <a:extLst>
                    <a:ext uri="{A12FA001-AC4F-418D-AE19-62706E023703}">
                      <ahyp:hlinkClr xmlns:ahyp="http://schemas.microsoft.com/office/drawing/2018/hyperlinkcolor" val="tx"/>
                    </a:ext>
                  </a:extLst>
                </a:hlinkClick>
              </a:rPr>
              <a:t>https://dominicanconfraternity.org/rosary</a:t>
            </a:r>
            <a:r>
              <a:rPr lang="en-US" sz="1600" dirty="0"/>
              <a:t> </a:t>
            </a:r>
          </a:p>
          <a:p>
            <a:endParaRPr lang="en-US" sz="1600" b="1" dirty="0"/>
          </a:p>
          <a:p>
            <a:pPr algn="ctr"/>
            <a:r>
              <a:rPr lang="en-US" sz="1600" b="1" dirty="0"/>
              <a:t>DOCUMENTS</a:t>
            </a:r>
          </a:p>
          <a:p>
            <a:endParaRPr lang="en-US" sz="1600" dirty="0"/>
          </a:p>
          <a:p>
            <a:r>
              <a:rPr lang="en-US" sz="1600" b="1" dirty="0"/>
              <a:t>ON THE ROSARY </a:t>
            </a:r>
            <a:r>
              <a:rPr lang="en-US" sz="1600" dirty="0"/>
              <a:t>(</a:t>
            </a:r>
            <a:r>
              <a:rPr lang="en-US" sz="1600" dirty="0" err="1"/>
              <a:t>Ingravescentibus</a:t>
            </a:r>
            <a:r>
              <a:rPr lang="en-US" sz="1600" dirty="0"/>
              <a:t> </a:t>
            </a:r>
            <a:r>
              <a:rPr lang="en-US" sz="1600" dirty="0" err="1"/>
              <a:t>Malis</a:t>
            </a:r>
            <a:r>
              <a:rPr lang="en-US" sz="1600" dirty="0"/>
              <a:t>) (29 Sep 1937) - Pope Pius XI </a:t>
            </a:r>
            <a:r>
              <a:rPr lang="en-US" sz="1600" dirty="0">
                <a:hlinkClick r:id="rId6">
                  <a:extLst>
                    <a:ext uri="{A12FA001-AC4F-418D-AE19-62706E023703}">
                      <ahyp:hlinkClr xmlns:ahyp="http://schemas.microsoft.com/office/drawing/2018/hyperlinkcolor" val="tx"/>
                    </a:ext>
                  </a:extLst>
                </a:hlinkClick>
              </a:rPr>
              <a:t>https://www.vatican.va/content/pius-xi/en/encyclicals/documents/hf_p-xi_enc_29091937_ingravescentibus-malis.html</a:t>
            </a:r>
            <a:r>
              <a:rPr lang="en-US" sz="1600" dirty="0"/>
              <a:t> </a:t>
            </a:r>
          </a:p>
          <a:p>
            <a:endParaRPr lang="en-US" sz="1600" dirty="0"/>
          </a:p>
          <a:p>
            <a:r>
              <a:rPr lang="en-US" sz="1600" b="1" dirty="0"/>
              <a:t>ON RECITING THE ROSARY </a:t>
            </a:r>
            <a:r>
              <a:rPr lang="en-US" sz="1600" dirty="0"/>
              <a:t>(</a:t>
            </a:r>
            <a:r>
              <a:rPr lang="en-US" sz="1600" dirty="0" err="1"/>
              <a:t>Ingruentium</a:t>
            </a:r>
            <a:r>
              <a:rPr lang="en-US" sz="1600" dirty="0"/>
              <a:t> </a:t>
            </a:r>
            <a:r>
              <a:rPr lang="en-US" sz="1600" dirty="0" err="1"/>
              <a:t>Malorum</a:t>
            </a:r>
            <a:r>
              <a:rPr lang="en-US" sz="1600" dirty="0"/>
              <a:t>) (15 Sep 1951)  - Pope Pius XII - urges us to "fly with greater confidence to the Mother of God. There, the Christian people have always sought chief refuge in the hour of danger, because she has been constituted the cause of salvation for the whole human race. </a:t>
            </a:r>
            <a:r>
              <a:rPr lang="en-US" sz="1600" dirty="0">
                <a:hlinkClick r:id="rId7">
                  <a:extLst>
                    <a:ext uri="{A12FA001-AC4F-418D-AE19-62706E023703}">
                      <ahyp:hlinkClr xmlns:ahyp="http://schemas.microsoft.com/office/drawing/2018/hyperlinkcolor" val="tx"/>
                    </a:ext>
                  </a:extLst>
                </a:hlinkClick>
              </a:rPr>
              <a:t>https://www.vatican.va/content/pius-xii/en/encyclicals/documents/hf_p-xii_enc_15091951_ingruentium-malorum.html</a:t>
            </a:r>
            <a:r>
              <a:rPr lang="en-US" sz="1600" dirty="0"/>
              <a:t> </a:t>
            </a:r>
          </a:p>
          <a:p>
            <a:endParaRPr lang="en-US" sz="1600" dirty="0"/>
          </a:p>
          <a:p>
            <a:r>
              <a:rPr lang="en-US" sz="1600" b="1" dirty="0"/>
              <a:t>ON THE ROSARY </a:t>
            </a:r>
            <a:r>
              <a:rPr lang="en-US" sz="1600" dirty="0"/>
              <a:t>(Grata </a:t>
            </a:r>
            <a:r>
              <a:rPr lang="en-US" sz="1600" dirty="0" err="1"/>
              <a:t>Recordatio</a:t>
            </a:r>
            <a:r>
              <a:rPr lang="en-US" sz="1600" dirty="0"/>
              <a:t>) (26 Sep 1959) Pope John XXIII - This encyclical covers the rosary, prayer for the Church, the missions and international and social problems; </a:t>
            </a:r>
            <a:r>
              <a:rPr lang="en-US" sz="1600" dirty="0">
                <a:hlinkClick r:id="rId8">
                  <a:extLst>
                    <a:ext uri="{A12FA001-AC4F-418D-AE19-62706E023703}">
                      <ahyp:hlinkClr xmlns:ahyp="http://schemas.microsoft.com/office/drawing/2018/hyperlinkcolor" val="tx"/>
                    </a:ext>
                  </a:extLst>
                </a:hlinkClick>
              </a:rPr>
              <a:t>https://www.vatican.va/content/john-xxiii/en/encyclicals/documents/hf_j-xxiii_enc_26091959_grata-recordatio.html</a:t>
            </a:r>
            <a:r>
              <a:rPr lang="en-US" sz="1600" dirty="0"/>
              <a:t> </a:t>
            </a:r>
          </a:p>
          <a:p>
            <a:endParaRPr lang="en-US" sz="1600" dirty="0"/>
          </a:p>
          <a:p>
            <a:r>
              <a:rPr lang="en-US" sz="1600" b="1" dirty="0"/>
              <a:t>ROSARIUM VIRGINIS MARIAE </a:t>
            </a:r>
            <a:r>
              <a:rPr lang="en-US" sz="1600" dirty="0"/>
              <a:t>– Rosary of the Virgin Mary – Pope St. John Paul II </a:t>
            </a:r>
          </a:p>
          <a:p>
            <a:r>
              <a:rPr lang="en-US" sz="1600" dirty="0"/>
              <a:t>	</a:t>
            </a:r>
            <a:r>
              <a:rPr lang="en-US" sz="1600" dirty="0">
                <a:hlinkClick r:id="rId9">
                  <a:extLst>
                    <a:ext uri="{A12FA001-AC4F-418D-AE19-62706E023703}">
                      <ahyp:hlinkClr xmlns:ahyp="http://schemas.microsoft.com/office/drawing/2018/hyperlinkcolor" val="tx"/>
                    </a:ext>
                  </a:extLst>
                </a:hlinkClick>
              </a:rPr>
              <a:t>www.vatican.va/content/john-paul-ii/en/apost_letters/2002/documents/hf_jp-ii_apl_20021016_rosarium-virginis-mariae.html</a:t>
            </a:r>
            <a:endParaRPr lang="en-US" dirty="0"/>
          </a:p>
        </p:txBody>
      </p:sp>
    </p:spTree>
    <p:extLst>
      <p:ext uri="{BB962C8B-B14F-4D97-AF65-F5344CB8AC3E}">
        <p14:creationId xmlns:p14="http://schemas.microsoft.com/office/powerpoint/2010/main" val="38343277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8B4273-2667-7ACD-F41A-327F8AF79186}"/>
              </a:ext>
            </a:extLst>
          </p:cNvPr>
          <p:cNvSpPr txBox="1"/>
          <p:nvPr/>
        </p:nvSpPr>
        <p:spPr>
          <a:xfrm>
            <a:off x="0" y="0"/>
            <a:ext cx="12192000" cy="6863417"/>
          </a:xfrm>
          <a:prstGeom prst="rect">
            <a:avLst/>
          </a:prstGeom>
          <a:noFill/>
        </p:spPr>
        <p:txBody>
          <a:bodyPr wrap="square" rtlCol="0">
            <a:spAutoFit/>
          </a:bodyPr>
          <a:lstStyle/>
          <a:p>
            <a:pPr algn="ctr"/>
            <a:r>
              <a:rPr lang="en-US" sz="2800" b="1" dirty="0"/>
              <a:t>BOOKS</a:t>
            </a:r>
            <a:endParaRPr lang="en-US" sz="2800" dirty="0"/>
          </a:p>
          <a:p>
            <a:r>
              <a:rPr lang="en-US" sz="2400" b="1" dirty="0"/>
              <a:t>The Secret of the Rosary </a:t>
            </a:r>
            <a:r>
              <a:rPr lang="en-US" sz="2400" dirty="0"/>
              <a:t>by Louis de Montfort</a:t>
            </a:r>
          </a:p>
          <a:p>
            <a:endParaRPr lang="en-US" sz="2400" dirty="0"/>
          </a:p>
          <a:p>
            <a:r>
              <a:rPr lang="en-US" sz="2400" b="1" dirty="0"/>
              <a:t>Champions of the Rosary </a:t>
            </a:r>
            <a:r>
              <a:rPr lang="en-US" sz="2400" dirty="0"/>
              <a:t>by Donald H. Calloway</a:t>
            </a:r>
          </a:p>
          <a:p>
            <a:endParaRPr lang="en-US" sz="2400" dirty="0"/>
          </a:p>
          <a:p>
            <a:r>
              <a:rPr lang="en-US" sz="2400" b="1" dirty="0"/>
              <a:t>Mysteries Made Visible: Praying the Rosary with Sacred Art </a:t>
            </a:r>
            <a:r>
              <a:rPr lang="en-US" sz="2400" dirty="0"/>
              <a:t>by Fr. Lawrence Lew O.P.</a:t>
            </a:r>
          </a:p>
          <a:p>
            <a:endParaRPr lang="en-US" sz="2400" dirty="0"/>
          </a:p>
          <a:p>
            <a:r>
              <a:rPr lang="en-US" sz="2400" b="1" dirty="0"/>
              <a:t>The Rosary: The Prayer That Saved My Life </a:t>
            </a:r>
            <a:r>
              <a:rPr lang="en-US" sz="2400" dirty="0"/>
              <a:t>by </a:t>
            </a:r>
            <a:r>
              <a:rPr lang="en-US" sz="2400" dirty="0" err="1"/>
              <a:t>Immaculee</a:t>
            </a:r>
            <a:r>
              <a:rPr lang="en-US" sz="2400" dirty="0"/>
              <a:t> Ilibagiza Steve Erwin  </a:t>
            </a:r>
          </a:p>
          <a:p>
            <a:endParaRPr lang="en-US" sz="2400" dirty="0"/>
          </a:p>
          <a:p>
            <a:r>
              <a:rPr lang="en-US" sz="2400" b="1" dirty="0"/>
              <a:t>The Contemplative Rosary with St. John Paul II and St. Teresa of Avila </a:t>
            </a:r>
            <a:r>
              <a:rPr lang="en-US" sz="2400" dirty="0"/>
              <a:t>by Connie Rossini, Dan Burke </a:t>
            </a:r>
          </a:p>
          <a:p>
            <a:endParaRPr lang="en-US" sz="2400" dirty="0"/>
          </a:p>
          <a:p>
            <a:pPr algn="ctr"/>
            <a:r>
              <a:rPr lang="en-US" sz="2800" b="1" dirty="0"/>
              <a:t>VIDEOS</a:t>
            </a:r>
            <a:endParaRPr lang="en-US" sz="2800" dirty="0"/>
          </a:p>
          <a:p>
            <a:r>
              <a:rPr lang="en-US" sz="2400" b="1" dirty="0"/>
              <a:t>The Rosary, Spiritual Sword of Our Lady </a:t>
            </a:r>
            <a:r>
              <a:rPr lang="en-US" sz="2400" dirty="0"/>
              <a:t>| Fr Donald Calloway, MIC  https://www.youtube.com/watch?v=SYiotFvaZBo</a:t>
            </a:r>
          </a:p>
          <a:p>
            <a:endParaRPr lang="en-US" sz="2400" dirty="0"/>
          </a:p>
          <a:p>
            <a:r>
              <a:rPr lang="en-US" sz="2400" b="1" dirty="0"/>
              <a:t>The Rosary: Not Vain, but Biblical (Part 1) - Explaining the Faith </a:t>
            </a:r>
            <a:r>
              <a:rPr lang="en-US" sz="2400" dirty="0"/>
              <a:t>– Fr Chris Alar - https://www.youtube.com/watch?v=RwUHmYNaCxY   (follow with Part II)</a:t>
            </a:r>
          </a:p>
        </p:txBody>
      </p:sp>
    </p:spTree>
    <p:extLst>
      <p:ext uri="{BB962C8B-B14F-4D97-AF65-F5344CB8AC3E}">
        <p14:creationId xmlns:p14="http://schemas.microsoft.com/office/powerpoint/2010/main" val="3281606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E83247-BEEE-6986-8043-763894392AFB}"/>
              </a:ext>
            </a:extLst>
          </p:cNvPr>
          <p:cNvSpPr/>
          <p:nvPr/>
        </p:nvSpPr>
        <p:spPr>
          <a:xfrm>
            <a:off x="7259405" y="38778"/>
            <a:ext cx="319318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MYSTERIES</a:t>
            </a:r>
          </a:p>
        </p:txBody>
      </p:sp>
      <p:sp>
        <p:nvSpPr>
          <p:cNvPr id="3" name="Oval 2">
            <a:extLst>
              <a:ext uri="{FF2B5EF4-FFF2-40B4-BE49-F238E27FC236}">
                <a16:creationId xmlns:a16="http://schemas.microsoft.com/office/drawing/2014/main" id="{BFDB0204-04F9-5E1F-4ACE-342312BF63B5}"/>
              </a:ext>
            </a:extLst>
          </p:cNvPr>
          <p:cNvSpPr/>
          <p:nvPr/>
        </p:nvSpPr>
        <p:spPr>
          <a:xfrm>
            <a:off x="10780901" y="346488"/>
            <a:ext cx="270588" cy="30790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E994BCF-21FC-0862-D001-86E4276B9C04}"/>
              </a:ext>
            </a:extLst>
          </p:cNvPr>
          <p:cNvPicPr>
            <a:picLocks noChangeAspect="1"/>
          </p:cNvPicPr>
          <p:nvPr/>
        </p:nvPicPr>
        <p:blipFill>
          <a:blip r:embed="rId3"/>
          <a:stretch>
            <a:fillRect/>
          </a:stretch>
        </p:blipFill>
        <p:spPr>
          <a:xfrm>
            <a:off x="206516" y="38778"/>
            <a:ext cx="5447211" cy="6780444"/>
          </a:xfrm>
          <a:prstGeom prst="rect">
            <a:avLst/>
          </a:prstGeom>
        </p:spPr>
      </p:pic>
      <p:sp>
        <p:nvSpPr>
          <p:cNvPr id="6" name="TextBox 5">
            <a:extLst>
              <a:ext uri="{FF2B5EF4-FFF2-40B4-BE49-F238E27FC236}">
                <a16:creationId xmlns:a16="http://schemas.microsoft.com/office/drawing/2014/main" id="{A6FC5E09-8698-BEBA-448D-61C3369E5CAA}"/>
              </a:ext>
            </a:extLst>
          </p:cNvPr>
          <p:cNvSpPr txBox="1"/>
          <p:nvPr/>
        </p:nvSpPr>
        <p:spPr>
          <a:xfrm>
            <a:off x="5852160" y="1058092"/>
            <a:ext cx="6133324" cy="5909310"/>
          </a:xfrm>
          <a:prstGeom prst="rect">
            <a:avLst/>
          </a:prstGeom>
          <a:noFill/>
        </p:spPr>
        <p:txBody>
          <a:bodyPr wrap="square" rtlCol="0">
            <a:spAutoFit/>
          </a:bodyPr>
          <a:lstStyle/>
          <a:p>
            <a:pPr marL="285750" indent="-285750">
              <a:buFont typeface="Arial" panose="020B0604020202020204" pitchFamily="34" charset="0"/>
              <a:buChar char="•"/>
            </a:pPr>
            <a:r>
              <a:rPr lang="en-US" dirty="0"/>
              <a:t>The Joyful Mysteries follow the greatest moments of joy throughout the Gospel, from the moment Mary learned she was going to be the Mother of God to the moment Mary finds Jesus in the Temple, after he was lost for three days. Mondays and Saturdays.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Sorrowful Mysteries follow the darkest moments of the Passion story in the Gospel, from the moments of incredible anxiety and prayer Jesus experienced in the Garden of Gethsemane to the moment he dies on the Cross. Tuesdays and Fridays.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Glorious Mysteries follow the most extraordinary moments of the Gospel and Church tradition, from the Resurrection to the Coronation of Mary as Queen of Heaven and Earth. Sundays and Wednesdays.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Luminous Mysteries follow the incredible moments when Jesus revealed his divinity in the Gospel, Jesus’ baptism, to the moment when he gave us the Sacrament of the Eucharist.</a:t>
            </a:r>
          </a:p>
          <a:p>
            <a:endParaRPr lang="en-US" dirty="0"/>
          </a:p>
        </p:txBody>
      </p:sp>
    </p:spTree>
    <p:extLst>
      <p:ext uri="{BB962C8B-B14F-4D97-AF65-F5344CB8AC3E}">
        <p14:creationId xmlns:p14="http://schemas.microsoft.com/office/powerpoint/2010/main" val="3340373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04E093A-ED8D-7E74-02A0-5C0ED4A52FE5}"/>
              </a:ext>
            </a:extLst>
          </p:cNvPr>
          <p:cNvSpPr/>
          <p:nvPr/>
        </p:nvSpPr>
        <p:spPr>
          <a:xfrm>
            <a:off x="4767942" y="231666"/>
            <a:ext cx="431074" cy="459998"/>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610F20A-F760-1759-ECBF-4638CCF24027}"/>
              </a:ext>
            </a:extLst>
          </p:cNvPr>
          <p:cNvSpPr/>
          <p:nvPr/>
        </p:nvSpPr>
        <p:spPr>
          <a:xfrm>
            <a:off x="538871" y="0"/>
            <a:ext cx="3276026"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HAIL MARY</a:t>
            </a:r>
          </a:p>
        </p:txBody>
      </p:sp>
      <p:pic>
        <p:nvPicPr>
          <p:cNvPr id="1026" name="Picture 2" descr="&quot;Visitation,&quot; circa 1433-34 painting by Fra Angelico (Wikimedia Commons/Sailko)">
            <a:extLst>
              <a:ext uri="{FF2B5EF4-FFF2-40B4-BE49-F238E27FC236}">
                <a16:creationId xmlns:a16="http://schemas.microsoft.com/office/drawing/2014/main" id="{8E88A2F7-05C9-47F1-1E69-38E2404AE4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968" y="1096613"/>
            <a:ext cx="7418614" cy="49482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photo description available.">
            <a:extLst>
              <a:ext uri="{FF2B5EF4-FFF2-40B4-BE49-F238E27FC236}">
                <a16:creationId xmlns:a16="http://schemas.microsoft.com/office/drawing/2014/main" id="{4FF82EE7-C898-3B2B-9AD0-2C4258E39B6C}"/>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7181850" y="1096613"/>
            <a:ext cx="5010150" cy="501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335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225DA49-95DA-32F3-455F-2C0A72BD012B}"/>
              </a:ext>
            </a:extLst>
          </p:cNvPr>
          <p:cNvSpPr/>
          <p:nvPr/>
        </p:nvSpPr>
        <p:spPr>
          <a:xfrm>
            <a:off x="8255725" y="264748"/>
            <a:ext cx="600891" cy="529979"/>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E864A0A-F58B-46F0-80AF-623388A385DC}"/>
              </a:ext>
            </a:extLst>
          </p:cNvPr>
          <p:cNvSpPr/>
          <p:nvPr/>
        </p:nvSpPr>
        <p:spPr>
          <a:xfrm>
            <a:off x="2440579" y="0"/>
            <a:ext cx="3710632"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OUR FATHER</a:t>
            </a:r>
          </a:p>
        </p:txBody>
      </p:sp>
      <p:pic>
        <p:nvPicPr>
          <p:cNvPr id="2052" name="Picture 4">
            <a:extLst>
              <a:ext uri="{FF2B5EF4-FFF2-40B4-BE49-F238E27FC236}">
                <a16:creationId xmlns:a16="http://schemas.microsoft.com/office/drawing/2014/main" id="{8DD9DB7E-45BF-6B68-8481-CA669521C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777" y="950107"/>
            <a:ext cx="7615644" cy="5907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15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BF1CA1-354A-1FC2-94FB-27487F1899B2}"/>
              </a:ext>
            </a:extLst>
          </p:cNvPr>
          <p:cNvPicPr>
            <a:picLocks noChangeAspect="1"/>
          </p:cNvPicPr>
          <p:nvPr/>
        </p:nvPicPr>
        <p:blipFill>
          <a:blip r:embed="rId3"/>
          <a:stretch>
            <a:fillRect/>
          </a:stretch>
        </p:blipFill>
        <p:spPr>
          <a:xfrm>
            <a:off x="5448940" y="220747"/>
            <a:ext cx="647060" cy="727945"/>
          </a:xfrm>
          <a:prstGeom prst="rect">
            <a:avLst/>
          </a:prstGeom>
        </p:spPr>
      </p:pic>
      <p:sp>
        <p:nvSpPr>
          <p:cNvPr id="3" name="Rectangle 2">
            <a:extLst>
              <a:ext uri="{FF2B5EF4-FFF2-40B4-BE49-F238E27FC236}">
                <a16:creationId xmlns:a16="http://schemas.microsoft.com/office/drawing/2014/main" id="{BB78FCFA-5C43-5155-AF11-76152E7FEE4D}"/>
              </a:ext>
            </a:extLst>
          </p:cNvPr>
          <p:cNvSpPr/>
          <p:nvPr/>
        </p:nvSpPr>
        <p:spPr>
          <a:xfrm>
            <a:off x="1124970" y="123054"/>
            <a:ext cx="304487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GLORY BE</a:t>
            </a:r>
          </a:p>
        </p:txBody>
      </p:sp>
      <p:sp>
        <p:nvSpPr>
          <p:cNvPr id="4" name="Rectangle 3">
            <a:extLst>
              <a:ext uri="{FF2B5EF4-FFF2-40B4-BE49-F238E27FC236}">
                <a16:creationId xmlns:a16="http://schemas.microsoft.com/office/drawing/2014/main" id="{E2E49A1C-3C0C-7B7B-932C-2D1B755B0540}"/>
              </a:ext>
            </a:extLst>
          </p:cNvPr>
          <p:cNvSpPr/>
          <p:nvPr/>
        </p:nvSpPr>
        <p:spPr>
          <a:xfrm>
            <a:off x="6813185" y="123054"/>
            <a:ext cx="454842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FATIMA PRAYER</a:t>
            </a:r>
          </a:p>
        </p:txBody>
      </p:sp>
      <p:pic>
        <p:nvPicPr>
          <p:cNvPr id="5" name="Picture 2">
            <a:extLst>
              <a:ext uri="{FF2B5EF4-FFF2-40B4-BE49-F238E27FC236}">
                <a16:creationId xmlns:a16="http://schemas.microsoft.com/office/drawing/2014/main" id="{81FB97B8-FB61-B497-4D03-2455306884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23" y="1160966"/>
            <a:ext cx="5760348" cy="384210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Origin of the Fatima Prayer in the Holy Rosary - Taylor Marshall">
            <a:extLst>
              <a:ext uri="{FF2B5EF4-FFF2-40B4-BE49-F238E27FC236}">
                <a16:creationId xmlns:a16="http://schemas.microsoft.com/office/drawing/2014/main" id="{0421CF8F-5E2C-777B-803D-470424D498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0696" y="1160966"/>
            <a:ext cx="3488330" cy="5511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239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7E3B15-FE19-8090-D1FD-0D872855F32E}"/>
              </a:ext>
            </a:extLst>
          </p:cNvPr>
          <p:cNvSpPr/>
          <p:nvPr/>
        </p:nvSpPr>
        <p:spPr>
          <a:xfrm>
            <a:off x="6667400" y="2386038"/>
            <a:ext cx="517962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APOSTLES’ CREED</a:t>
            </a:r>
          </a:p>
        </p:txBody>
      </p:sp>
      <p:pic>
        <p:nvPicPr>
          <p:cNvPr id="4098" name="Picture 2" descr="The Apostles' Creed">
            <a:extLst>
              <a:ext uri="{FF2B5EF4-FFF2-40B4-BE49-F238E27FC236}">
                <a16:creationId xmlns:a16="http://schemas.microsoft.com/office/drawing/2014/main" id="{09681163-ADCD-CE23-72FB-3D7F94E962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 y="-119632"/>
            <a:ext cx="6350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913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8277</TotalTime>
  <Words>10566</Words>
  <Application>Microsoft Office PowerPoint</Application>
  <PresentationFormat>Widescreen</PresentationFormat>
  <Paragraphs>400</Paragraphs>
  <Slides>42</Slides>
  <Notes>42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Arial</vt:lpstr>
      <vt:lpstr>Cabin</vt:lpstr>
      <vt:lpstr>Calibri</vt:lpstr>
      <vt:lpstr>Castellar</vt:lpstr>
      <vt:lpstr>Google Sans</vt:lpstr>
      <vt:lpstr>Times New Roman</vt:lpstr>
      <vt:lpstr>Tw Cen MT</vt:lpstr>
      <vt:lpstr>Tw Cen MT Condensed</vt:lpstr>
      <vt:lpstr>Wingdings 3</vt:lpstr>
      <vt:lpstr>Integral</vt:lpstr>
      <vt:lpstr>The Beloved Rosary of the  blessed virgin Mary</vt:lpstr>
      <vt:lpstr>PowerPoint Presentation</vt:lpstr>
      <vt:lpstr>PowerPoint Presentation</vt:lpstr>
      <vt:lpstr>ABSOLUTE BASICS OF THE ROSARY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Annette Winfield</dc:creator>
  <cp:lastModifiedBy>Annette Winfield</cp:lastModifiedBy>
  <cp:revision>93</cp:revision>
  <cp:lastPrinted>2024-10-06T18:27:22Z</cp:lastPrinted>
  <dcterms:created xsi:type="dcterms:W3CDTF">2024-04-28T19:16:32Z</dcterms:created>
  <dcterms:modified xsi:type="dcterms:W3CDTF">2025-10-25T17:33:58Z</dcterms:modified>
</cp:coreProperties>
</file>