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8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75BC477-4F5B-4383-8DCC-5AEBD1E3D0B0}"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320399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129307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574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370779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0375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296164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2351050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381108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276249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BC477-4F5B-4383-8DCC-5AEBD1E3D0B0}"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365221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5BC477-4F5B-4383-8DCC-5AEBD1E3D0B0}"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176432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5BC477-4F5B-4383-8DCC-5AEBD1E3D0B0}"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24878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C477-4F5B-4383-8DCC-5AEBD1E3D0B0}"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390746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BC477-4F5B-4383-8DCC-5AEBD1E3D0B0}"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190223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BC477-4F5B-4383-8DCC-5AEBD1E3D0B0}"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180049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BC477-4F5B-4383-8DCC-5AEBD1E3D0B0}"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B7B92-05A3-4B83-A535-B26CFCA6D708}" type="slidenum">
              <a:rPr lang="en-US" smtClean="0"/>
              <a:t>‹#›</a:t>
            </a:fld>
            <a:endParaRPr lang="en-US"/>
          </a:p>
        </p:txBody>
      </p:sp>
    </p:spTree>
    <p:extLst>
      <p:ext uri="{BB962C8B-B14F-4D97-AF65-F5344CB8AC3E}">
        <p14:creationId xmlns:p14="http://schemas.microsoft.com/office/powerpoint/2010/main" val="374853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5BC477-4F5B-4383-8DCC-5AEBD1E3D0B0}" type="datetimeFigureOut">
              <a:rPr lang="en-US" smtClean="0"/>
              <a:t>8/31/2025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CB7B92-05A3-4B83-A535-B26CFCA6D708}" type="slidenum">
              <a:rPr lang="en-US" smtClean="0"/>
              <a:t>‹#›</a:t>
            </a:fld>
            <a:endParaRPr lang="en-US"/>
          </a:p>
        </p:txBody>
      </p:sp>
    </p:spTree>
    <p:extLst>
      <p:ext uri="{BB962C8B-B14F-4D97-AF65-F5344CB8AC3E}">
        <p14:creationId xmlns:p14="http://schemas.microsoft.com/office/powerpoint/2010/main" val="12300612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EEFB-CEAD-A6A6-0FDD-B0BFD08B003C}"/>
              </a:ext>
            </a:extLst>
          </p:cNvPr>
          <p:cNvSpPr>
            <a:spLocks noGrp="1"/>
          </p:cNvSpPr>
          <p:nvPr>
            <p:ph type="ctrTitle"/>
          </p:nvPr>
        </p:nvSpPr>
        <p:spPr>
          <a:xfrm>
            <a:off x="245758" y="2318657"/>
            <a:ext cx="8001000" cy="1110343"/>
          </a:xfrm>
        </p:spPr>
        <p:txBody>
          <a:bodyPr>
            <a:noAutofit/>
          </a:bodyPr>
          <a:lstStyle/>
          <a:p>
            <a:r>
              <a:rPr lang="en-US" sz="7200" dirty="0"/>
              <a:t>Marian </a:t>
            </a:r>
            <a:br>
              <a:rPr lang="en-US" sz="7200" dirty="0"/>
            </a:br>
            <a:r>
              <a:rPr lang="en-US" sz="7200" dirty="0"/>
              <a:t>Apparitions</a:t>
            </a:r>
          </a:p>
        </p:txBody>
      </p:sp>
      <p:sp>
        <p:nvSpPr>
          <p:cNvPr id="3" name="Subtitle 2">
            <a:extLst>
              <a:ext uri="{FF2B5EF4-FFF2-40B4-BE49-F238E27FC236}">
                <a16:creationId xmlns:a16="http://schemas.microsoft.com/office/drawing/2014/main" id="{BC0A0BA5-F26B-ED5F-597F-5B4781DC104F}"/>
              </a:ext>
            </a:extLst>
          </p:cNvPr>
          <p:cNvSpPr>
            <a:spLocks noGrp="1"/>
          </p:cNvSpPr>
          <p:nvPr>
            <p:ph type="subTitle" idx="1"/>
          </p:nvPr>
        </p:nvSpPr>
        <p:spPr>
          <a:xfrm>
            <a:off x="507015" y="4120438"/>
            <a:ext cx="5588985" cy="1464905"/>
          </a:xfrm>
        </p:spPr>
        <p:txBody>
          <a:bodyPr/>
          <a:lstStyle/>
          <a:p>
            <a:r>
              <a:rPr lang="en-US" dirty="0"/>
              <a:t>A geographic and doctrinal overview</a:t>
            </a:r>
          </a:p>
          <a:p>
            <a:r>
              <a:rPr lang="en-US" dirty="0"/>
              <a:t>August 2025</a:t>
            </a:r>
          </a:p>
          <a:p>
            <a:r>
              <a:rPr lang="en-US" dirty="0"/>
              <a:t>Annette Winfield</a:t>
            </a:r>
          </a:p>
        </p:txBody>
      </p:sp>
      <p:pic>
        <p:nvPicPr>
          <p:cNvPr id="4098" name="Picture 2" descr="This may contain: an image of the immaculate mary with her hands clasped in front of her chest and arms outstretched">
            <a:extLst>
              <a:ext uri="{FF2B5EF4-FFF2-40B4-BE49-F238E27FC236}">
                <a16:creationId xmlns:a16="http://schemas.microsoft.com/office/drawing/2014/main" id="{F56A76E5-C0C9-8AF7-2FA3-7A0C8DB19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176" y="27695"/>
            <a:ext cx="3360821" cy="672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5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E3CACD-2DD2-A3AB-F213-CFBC9EB2CC55}"/>
              </a:ext>
            </a:extLst>
          </p:cNvPr>
          <p:cNvPicPr>
            <a:picLocks noChangeAspect="1"/>
          </p:cNvPicPr>
          <p:nvPr/>
        </p:nvPicPr>
        <p:blipFill>
          <a:blip r:embed="rId2"/>
          <a:stretch>
            <a:fillRect/>
          </a:stretch>
        </p:blipFill>
        <p:spPr>
          <a:xfrm>
            <a:off x="1841004" y="0"/>
            <a:ext cx="8509992" cy="6858000"/>
          </a:xfrm>
          <a:prstGeom prst="rect">
            <a:avLst/>
          </a:prstGeom>
        </p:spPr>
      </p:pic>
    </p:spTree>
    <p:extLst>
      <p:ext uri="{BB962C8B-B14F-4D97-AF65-F5344CB8AC3E}">
        <p14:creationId xmlns:p14="http://schemas.microsoft.com/office/powerpoint/2010/main" val="197772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D43F0A-C1BA-2C6E-8116-A1EC983EC78F}"/>
              </a:ext>
            </a:extLst>
          </p:cNvPr>
          <p:cNvPicPr>
            <a:picLocks noChangeAspect="1"/>
          </p:cNvPicPr>
          <p:nvPr/>
        </p:nvPicPr>
        <p:blipFill>
          <a:blip r:embed="rId2"/>
          <a:stretch>
            <a:fillRect/>
          </a:stretch>
        </p:blipFill>
        <p:spPr>
          <a:xfrm>
            <a:off x="2045493" y="0"/>
            <a:ext cx="8101013" cy="6858000"/>
          </a:xfrm>
          <a:prstGeom prst="rect">
            <a:avLst/>
          </a:prstGeom>
        </p:spPr>
      </p:pic>
    </p:spTree>
    <p:extLst>
      <p:ext uri="{BB962C8B-B14F-4D97-AF65-F5344CB8AC3E}">
        <p14:creationId xmlns:p14="http://schemas.microsoft.com/office/powerpoint/2010/main" val="315112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line1">
            <a:extLst>
              <a:ext uri="{FF2B5EF4-FFF2-40B4-BE49-F238E27FC236}">
                <a16:creationId xmlns:a16="http://schemas.microsoft.com/office/drawing/2014/main" id="{B8CF6BDB-393D-D62C-5EEE-AB2D7D859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1738"/>
            <a:ext cx="12192000" cy="445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3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meline2">
            <a:extLst>
              <a:ext uri="{FF2B5EF4-FFF2-40B4-BE49-F238E27FC236}">
                <a16:creationId xmlns:a16="http://schemas.microsoft.com/office/drawing/2014/main" id="{BC2DAA50-4D4C-1B73-D1B6-1E704B660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438"/>
            <a:ext cx="12192000" cy="595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5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C340-D3FE-710C-7AD7-7E1133FF2C5B}"/>
              </a:ext>
            </a:extLst>
          </p:cNvPr>
          <p:cNvPicPr>
            <a:picLocks noChangeAspect="1"/>
          </p:cNvPicPr>
          <p:nvPr/>
        </p:nvPicPr>
        <p:blipFill>
          <a:blip r:embed="rId2"/>
          <a:stretch>
            <a:fillRect/>
          </a:stretch>
        </p:blipFill>
        <p:spPr>
          <a:xfrm>
            <a:off x="2998283" y="0"/>
            <a:ext cx="6195433" cy="6858000"/>
          </a:xfrm>
          <a:prstGeom prst="rect">
            <a:avLst/>
          </a:prstGeom>
        </p:spPr>
      </p:pic>
    </p:spTree>
    <p:extLst>
      <p:ext uri="{BB962C8B-B14F-4D97-AF65-F5344CB8AC3E}">
        <p14:creationId xmlns:p14="http://schemas.microsoft.com/office/powerpoint/2010/main" val="352585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7FAC28-7553-7B32-14B0-1863B504CB87}"/>
              </a:ext>
            </a:extLst>
          </p:cNvPr>
          <p:cNvSpPr txBox="1"/>
          <p:nvPr/>
        </p:nvSpPr>
        <p:spPr>
          <a:xfrm>
            <a:off x="93306" y="130629"/>
            <a:ext cx="11915191" cy="5632311"/>
          </a:xfrm>
          <a:prstGeom prst="rect">
            <a:avLst/>
          </a:prstGeom>
          <a:noFill/>
        </p:spPr>
        <p:txBody>
          <a:bodyPr wrap="square" rtlCol="0">
            <a:spAutoFit/>
          </a:bodyPr>
          <a:lstStyle/>
          <a:p>
            <a:pPr marL="342900" indent="-342900">
              <a:buAutoNum type="alphaUcParenR"/>
            </a:pPr>
            <a:r>
              <a:rPr lang="en-US" sz="2400" dirty="0">
                <a:solidFill>
                  <a:schemeClr val="bg1"/>
                </a:solidFill>
              </a:rPr>
              <a:t>Positive Criteria:</a:t>
            </a:r>
          </a:p>
          <a:p>
            <a:r>
              <a:rPr lang="en-US" sz="2400" dirty="0">
                <a:solidFill>
                  <a:schemeClr val="bg1"/>
                </a:solidFill>
              </a:rPr>
              <a:t> </a:t>
            </a:r>
          </a:p>
          <a:p>
            <a:pPr marL="457200" indent="-457200">
              <a:buAutoNum type="arabicPeriod"/>
            </a:pPr>
            <a:r>
              <a:rPr lang="en-US" sz="2400" dirty="0">
                <a:solidFill>
                  <a:schemeClr val="bg1"/>
                </a:solidFill>
              </a:rPr>
              <a:t>The credibility and good reputation of the persons who claim to be recipients of supernatural events or to be directly involved in them, as well as the reputation of the witnesses who have heard.</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The doctrinal orthodoxy of the phenomenon and any messages related to it.</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The unpredictable nature of the phenomenon, by which it is evident that it is not the result of the initiative of the people involved.</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The fruits of the Christian life, including a spirit of prayer, conversions, vocations to the priesthood and religious life, acts of charity as well as sound devotion and abundant and constant spiritual fruits. </a:t>
            </a:r>
          </a:p>
        </p:txBody>
      </p:sp>
    </p:spTree>
    <p:extLst>
      <p:ext uri="{BB962C8B-B14F-4D97-AF65-F5344CB8AC3E}">
        <p14:creationId xmlns:p14="http://schemas.microsoft.com/office/powerpoint/2010/main" val="166290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063295-BCFF-82A8-6C37-9EC197AA8532}"/>
              </a:ext>
            </a:extLst>
          </p:cNvPr>
          <p:cNvSpPr txBox="1"/>
          <p:nvPr/>
        </p:nvSpPr>
        <p:spPr>
          <a:xfrm>
            <a:off x="167952" y="428178"/>
            <a:ext cx="12024048" cy="6001643"/>
          </a:xfrm>
          <a:prstGeom prst="rect">
            <a:avLst/>
          </a:prstGeom>
          <a:noFill/>
        </p:spPr>
        <p:txBody>
          <a:bodyPr wrap="square" rtlCol="0">
            <a:spAutoFit/>
          </a:bodyPr>
          <a:lstStyle/>
          <a:p>
            <a:r>
              <a:rPr lang="en-US" sz="2400" dirty="0">
                <a:solidFill>
                  <a:schemeClr val="bg1"/>
                </a:solidFill>
              </a:rPr>
              <a:t>B) Negative Criteria:</a:t>
            </a:r>
          </a:p>
          <a:p>
            <a:r>
              <a:rPr lang="en-US" sz="2400" dirty="0">
                <a:solidFill>
                  <a:schemeClr val="bg1"/>
                </a:solidFill>
              </a:rPr>
              <a:t> </a:t>
            </a:r>
          </a:p>
          <a:p>
            <a:pPr marL="514350" indent="-514350">
              <a:buAutoNum type="arabicPeriod"/>
            </a:pPr>
            <a:r>
              <a:rPr lang="en-US" sz="2400" dirty="0">
                <a:solidFill>
                  <a:schemeClr val="bg1"/>
                </a:solidFill>
              </a:rPr>
              <a:t>The possibility of a manifest error about the event.</a:t>
            </a:r>
          </a:p>
          <a:p>
            <a:pPr marL="514350" indent="-514350">
              <a:buAutoNum type="arabicPeriod"/>
            </a:pPr>
            <a:endParaRPr lang="en-US" sz="2400" dirty="0">
              <a:solidFill>
                <a:schemeClr val="bg1"/>
              </a:solidFill>
            </a:endParaRPr>
          </a:p>
          <a:p>
            <a:pPr marL="514350" indent="-514350">
              <a:buAutoNum type="arabicPeriod"/>
            </a:pPr>
            <a:r>
              <a:rPr lang="en-US" sz="2400" dirty="0">
                <a:solidFill>
                  <a:schemeClr val="bg1"/>
                </a:solidFill>
              </a:rPr>
              <a:t>Potential doctrinal errors.</a:t>
            </a:r>
          </a:p>
          <a:p>
            <a:pPr marL="514350" indent="-514350">
              <a:buAutoNum type="arabicPeriod"/>
            </a:pPr>
            <a:endParaRPr lang="en-US" sz="2400" dirty="0">
              <a:solidFill>
                <a:schemeClr val="bg1"/>
              </a:solidFill>
            </a:endParaRPr>
          </a:p>
          <a:p>
            <a:pPr marL="514350" indent="-514350">
              <a:buAutoNum type="arabicPeriod"/>
            </a:pPr>
            <a:r>
              <a:rPr lang="en-US" sz="2400" dirty="0">
                <a:solidFill>
                  <a:schemeClr val="bg1"/>
                </a:solidFill>
              </a:rPr>
              <a:t>A sectarian spirit that breeds division in the Church.</a:t>
            </a:r>
          </a:p>
          <a:p>
            <a:pPr marL="514350" indent="-514350">
              <a:buAutoNum type="arabicPeriod"/>
            </a:pPr>
            <a:endParaRPr lang="en-US" sz="2400" dirty="0">
              <a:solidFill>
                <a:schemeClr val="bg1"/>
              </a:solidFill>
            </a:endParaRPr>
          </a:p>
          <a:p>
            <a:pPr marL="514350" indent="-514350">
              <a:buAutoNum type="arabicPeriod"/>
            </a:pPr>
            <a:r>
              <a:rPr lang="en-US" sz="2400" dirty="0">
                <a:solidFill>
                  <a:schemeClr val="bg1"/>
                </a:solidFill>
              </a:rPr>
              <a:t>An overt pursuit of profit, power, fame, social recognition, or other personal interest closely linked to the event.</a:t>
            </a:r>
          </a:p>
          <a:p>
            <a:pPr marL="514350" indent="-514350">
              <a:buAutoNum type="arabicPeriod"/>
            </a:pPr>
            <a:endParaRPr lang="en-US" sz="2400" dirty="0">
              <a:solidFill>
                <a:schemeClr val="bg1"/>
              </a:solidFill>
            </a:endParaRPr>
          </a:p>
          <a:p>
            <a:pPr marL="514350" indent="-514350">
              <a:buAutoNum type="arabicPeriod"/>
            </a:pPr>
            <a:r>
              <a:rPr lang="en-US" sz="2400" dirty="0">
                <a:solidFill>
                  <a:schemeClr val="bg1"/>
                </a:solidFill>
              </a:rPr>
              <a:t>Gravely immoral actions committed by the subject or the subject’s followers at or around the time of the event.</a:t>
            </a:r>
          </a:p>
          <a:p>
            <a:pPr marL="514350" indent="-514350">
              <a:buAutoNum type="arabicPeriod"/>
            </a:pPr>
            <a:endParaRPr lang="en-US" sz="2400" dirty="0">
              <a:solidFill>
                <a:schemeClr val="bg1"/>
              </a:solidFill>
            </a:endParaRPr>
          </a:p>
          <a:p>
            <a:pPr marL="514350" indent="-514350">
              <a:buAutoNum type="arabicPeriod"/>
            </a:pPr>
            <a:r>
              <a:rPr lang="en-US" sz="2400" dirty="0">
                <a:solidFill>
                  <a:schemeClr val="bg1"/>
                </a:solidFill>
              </a:rPr>
              <a:t>Psychological alterations or psychopathic tendencies in the person that may have exerted an influence on the alleged supernatural event. </a:t>
            </a:r>
          </a:p>
        </p:txBody>
      </p:sp>
    </p:spTree>
    <p:extLst>
      <p:ext uri="{BB962C8B-B14F-4D97-AF65-F5344CB8AC3E}">
        <p14:creationId xmlns:p14="http://schemas.microsoft.com/office/powerpoint/2010/main" val="43242569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152</TotalTime>
  <Words>222</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Slice</vt:lpstr>
      <vt:lpstr>Marian  Apparitions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Annette Winfield</dc:creator>
  <cp:lastModifiedBy>Annette Winfield</cp:lastModifiedBy>
  <cp:revision>6</cp:revision>
  <dcterms:created xsi:type="dcterms:W3CDTF">2025-08-31T18:25:41Z</dcterms:created>
  <dcterms:modified xsi:type="dcterms:W3CDTF">2025-08-31T20:58:24Z</dcterms:modified>
</cp:coreProperties>
</file>